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1" r:id="rId1"/>
  </p:sldMasterIdLst>
  <p:handoutMasterIdLst>
    <p:handoutMasterId r:id="rId45"/>
  </p:handoutMasterIdLst>
  <p:sldIdLst>
    <p:sldId id="256" r:id="rId2"/>
    <p:sldId id="257" r:id="rId3"/>
    <p:sldId id="258" r:id="rId4"/>
    <p:sldId id="259" r:id="rId5"/>
    <p:sldId id="260" r:id="rId6"/>
    <p:sldId id="262" r:id="rId7"/>
    <p:sldId id="261" r:id="rId8"/>
    <p:sldId id="298" r:id="rId9"/>
    <p:sldId id="278" r:id="rId10"/>
    <p:sldId id="279" r:id="rId11"/>
    <p:sldId id="280" r:id="rId12"/>
    <p:sldId id="263" r:id="rId13"/>
    <p:sldId id="294" r:id="rId14"/>
    <p:sldId id="265" r:id="rId15"/>
    <p:sldId id="290" r:id="rId16"/>
    <p:sldId id="291" r:id="rId17"/>
    <p:sldId id="264" r:id="rId18"/>
    <p:sldId id="284" r:id="rId19"/>
    <p:sldId id="292" r:id="rId20"/>
    <p:sldId id="266" r:id="rId21"/>
    <p:sldId id="267" r:id="rId22"/>
    <p:sldId id="299" r:id="rId23"/>
    <p:sldId id="268" r:id="rId24"/>
    <p:sldId id="300" r:id="rId25"/>
    <p:sldId id="270" r:id="rId26"/>
    <p:sldId id="271" r:id="rId27"/>
    <p:sldId id="272" r:id="rId28"/>
    <p:sldId id="274" r:id="rId29"/>
    <p:sldId id="275" r:id="rId30"/>
    <p:sldId id="276" r:id="rId31"/>
    <p:sldId id="273" r:id="rId32"/>
    <p:sldId id="277" r:id="rId33"/>
    <p:sldId id="295" r:id="rId34"/>
    <p:sldId id="296" r:id="rId35"/>
    <p:sldId id="281" r:id="rId36"/>
    <p:sldId id="282" r:id="rId37"/>
    <p:sldId id="283" r:id="rId38"/>
    <p:sldId id="287" r:id="rId39"/>
    <p:sldId id="293" r:id="rId40"/>
    <p:sldId id="289" r:id="rId41"/>
    <p:sldId id="288" r:id="rId42"/>
    <p:sldId id="285" r:id="rId43"/>
    <p:sldId id="286" r:id="rId44"/>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913FB-E642-2A3E-9995-5FE7DCCF399E}" v="488" dt="2022-11-06T23:33:44.863"/>
    <p1510:client id="{3A358825-C368-0490-C775-D3A431DD653E}" v="55" dt="2022-11-09T22:00:38.313"/>
    <p1510:client id="{3A57BA21-1240-7BBA-3A9E-D313C470240F}" v="374" dt="2022-11-09T15:33:44.791"/>
    <p1510:client id="{47689C62-8F5D-BCFF-4845-57A6AFCF6703}" v="499" dt="2022-11-08T03:01:09.162"/>
    <p1510:client id="{48B3A557-0E69-60BB-DF7F-2442B7EFEF4D}" v="1072" dt="2022-11-09T19:05:28.076"/>
    <p1510:client id="{A450386A-5374-D9A6-B842-EB3DF864EE07}" v="2029" dt="2022-11-09T09:12:41.146"/>
    <p1510:client id="{A9BE3C50-61CA-D2D3-E57D-6BB68EC0E26F}" v="322" dt="2022-11-09T19:15:50.455"/>
    <p1510:client id="{DB4E4CD8-10BB-75B0-5126-EC66EFDA2A85}" v="211" dt="2022-11-09T06:01:32.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7A9A650A-8BD1-4FDE-9899-1C20DF4B7708}" type="datetimeFigureOut">
              <a:rPr lang="en-US" dirty="0"/>
              <a:t>11/9/2022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20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DA3262D-6073-4A30-973C-53BE1D29884A}"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4680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0AB0AF-EEE9-4421-9298-EB11A547E63F}"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0706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0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C107E61-D2F8-452B-B53A-91FE1E439E24}"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8886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dirty="0"/>
              <a:t>Click to edit Master title style</a:t>
            </a:r>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B90D44C-5E2F-400D-88F9-B60B318A44C9}"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5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7543A57-F65A-4C42-9156-7629C10666E9}"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5587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9FBF0B-319E-4F95-BA43-902EB3DC9783}" type="datetimeFigureOut">
              <a:rPr lang="en-US" dirty="0"/>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739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81158B3-6703-4BBB-A09E-33FD65E7DB24}"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315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FE9955-2DD3-491E-92B6-7018343227CE}" type="datetimeFigureOut">
              <a:rPr lang="en-US" dirty="0"/>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2424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dirty="0"/>
              <a:t>Click to edit Master title style</a:t>
            </a:r>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19888A28-1D79-4F41-9521-CF26BB2C7EE3}"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7844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dirty="0"/>
              <a:t>Click to edit Master title style</a:t>
            </a:r>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43BD9950-AF07-4F2A-A949-E1C816A93B30}"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60757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l="-6000" r="-6000"/>
          </a:stretch>
        </a:blip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t>11/9/2022</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12825637"/>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www.mattguyan.com/100-not-ou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jobtodekho.xyz/2019/05/mumbai-indians-vs-chennai-super-kings.html"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bundabergnow.com/2021/01/02/queensland-junior-cricket-southern-championships/"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4823">
            <a:extLst>
              <a:ext uri="{FF2B5EF4-FFF2-40B4-BE49-F238E27FC236}">
                <a16:creationId xmlns:a16="http://schemas.microsoft.com/office/drawing/2014/main" id="{6EF21389-A1DE-4EF4-BA43-0D21F5EFA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1575"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4825" name="Rectangle 34825">
            <a:extLst>
              <a:ext uri="{FF2B5EF4-FFF2-40B4-BE49-F238E27FC236}">
                <a16:creationId xmlns:a16="http://schemas.microsoft.com/office/drawing/2014/main" id="{9FFFEF6E-0CEE-4323-A07F-58FDA5E0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7033" y="246887"/>
            <a:ext cx="439599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4827" name="Straight Connector 34827">
            <a:extLst>
              <a:ext uri="{FF2B5EF4-FFF2-40B4-BE49-F238E27FC236}">
                <a16:creationId xmlns:a16="http://schemas.microsoft.com/office/drawing/2014/main" id="{67A69A5B-FB7E-40C2-A416-68C80A100A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52693" y="4220801"/>
            <a:ext cx="3161954"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4829" name="Rectangle 34829">
            <a:extLst>
              <a:ext uri="{FF2B5EF4-FFF2-40B4-BE49-F238E27FC236}">
                <a16:creationId xmlns:a16="http://schemas.microsoft.com/office/drawing/2014/main" id="{44D330D6-5765-4B60-A01C-C0E4DE44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450" y="246888"/>
            <a:ext cx="879348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4818" name="Rectangle 2"/>
          <p:cNvSpPr>
            <a:spLocks noGrp="1" noChangeArrowheads="1"/>
          </p:cNvSpPr>
          <p:nvPr>
            <p:ph type="ctrTitle"/>
          </p:nvPr>
        </p:nvSpPr>
        <p:spPr>
          <a:xfrm>
            <a:off x="5168930" y="741438"/>
            <a:ext cx="3424672" cy="3437782"/>
          </a:xfrm>
        </p:spPr>
        <p:txBody>
          <a:bodyPr>
            <a:normAutofit/>
          </a:bodyPr>
          <a:lstStyle/>
          <a:p>
            <a:r>
              <a:rPr lang="ru-RU" sz="4200">
                <a:latin typeface="Tahoma"/>
                <a:ea typeface="Tahoma"/>
                <a:cs typeface="Tahoma"/>
              </a:rPr>
              <a:t>Data Analysis on Indian Premier League</a:t>
            </a:r>
          </a:p>
        </p:txBody>
      </p:sp>
      <p:sp>
        <p:nvSpPr>
          <p:cNvPr id="34819" name="Rectangle 3"/>
          <p:cNvSpPr>
            <a:spLocks noGrp="1" noChangeArrowheads="1"/>
          </p:cNvSpPr>
          <p:nvPr>
            <p:ph type="subTitle" idx="1"/>
          </p:nvPr>
        </p:nvSpPr>
        <p:spPr>
          <a:xfrm>
            <a:off x="5052693" y="4356635"/>
            <a:ext cx="3401887" cy="1543422"/>
          </a:xfrm>
        </p:spPr>
        <p:txBody>
          <a:bodyPr vert="horz" lIns="91440" tIns="45720" rIns="91440" bIns="45720" rtlCol="0" anchor="t">
            <a:normAutofit/>
          </a:bodyPr>
          <a:lstStyle/>
          <a:p>
            <a:pPr marL="342900" indent="-342900">
              <a:buFont typeface="Arial"/>
              <a:buChar char="•"/>
            </a:pPr>
            <a:r>
              <a:rPr lang="ru-RU" sz="1700" dirty="0">
                <a:cs typeface="Arial"/>
              </a:rPr>
              <a:t>Analysis </a:t>
            </a:r>
            <a:r>
              <a:rPr lang="ru-RU" sz="1700" dirty="0" err="1">
                <a:cs typeface="Arial"/>
              </a:rPr>
              <a:t>of</a:t>
            </a:r>
            <a:r>
              <a:rPr lang="ru-RU" sz="1700" dirty="0">
                <a:cs typeface="Arial"/>
              </a:rPr>
              <a:t> IPL </a:t>
            </a:r>
            <a:r>
              <a:rPr lang="ru-RU" sz="1700" dirty="0" err="1">
                <a:cs typeface="Arial"/>
              </a:rPr>
              <a:t>match</a:t>
            </a:r>
            <a:r>
              <a:rPr lang="ru-RU" sz="1700" dirty="0">
                <a:cs typeface="Arial"/>
              </a:rPr>
              <a:t> 2022 </a:t>
            </a:r>
            <a:r>
              <a:rPr lang="ru-RU" sz="1700" dirty="0" err="1">
                <a:cs typeface="Arial"/>
              </a:rPr>
              <a:t>by</a:t>
            </a:r>
            <a:r>
              <a:rPr lang="ru-RU" sz="1700" dirty="0">
                <a:cs typeface="Arial"/>
              </a:rPr>
              <a:t> </a:t>
            </a:r>
            <a:r>
              <a:rPr lang="ru-RU" sz="1700" dirty="0" err="1">
                <a:cs typeface="Arial"/>
              </a:rPr>
              <a:t>using</a:t>
            </a:r>
            <a:r>
              <a:rPr lang="ru-RU" sz="1700" dirty="0">
                <a:cs typeface="Arial"/>
              </a:rPr>
              <a:t> </a:t>
            </a:r>
            <a:r>
              <a:rPr lang="ru-RU" sz="1700" dirty="0" err="1">
                <a:cs typeface="Arial"/>
              </a:rPr>
              <a:t>python</a:t>
            </a:r>
            <a:r>
              <a:rPr lang="ru-RU" sz="1700" dirty="0">
                <a:cs typeface="Arial"/>
              </a:rPr>
              <a:t> </a:t>
            </a:r>
            <a:r>
              <a:rPr lang="ru-RU" sz="1700" dirty="0" err="1">
                <a:cs typeface="Arial"/>
              </a:rPr>
              <a:t>packages</a:t>
            </a:r>
            <a:r>
              <a:rPr lang="ru-RU" sz="1700" dirty="0">
                <a:cs typeface="Arial"/>
              </a:rPr>
              <a:t> </a:t>
            </a:r>
            <a:r>
              <a:rPr lang="ru-RU" sz="1700" dirty="0" err="1">
                <a:cs typeface="Arial"/>
              </a:rPr>
              <a:t>like</a:t>
            </a:r>
            <a:r>
              <a:rPr lang="ru-RU" sz="1700" dirty="0">
                <a:cs typeface="Arial"/>
              </a:rPr>
              <a:t> </a:t>
            </a:r>
            <a:r>
              <a:rPr lang="ru-RU" sz="1700" dirty="0" err="1">
                <a:cs typeface="Arial"/>
              </a:rPr>
              <a:t>pandas</a:t>
            </a:r>
            <a:r>
              <a:rPr lang="ru-RU" sz="1700" dirty="0">
                <a:cs typeface="Arial"/>
              </a:rPr>
              <a:t>, </a:t>
            </a:r>
            <a:r>
              <a:rPr lang="ru-RU" sz="1700" dirty="0" err="1">
                <a:cs typeface="Arial"/>
              </a:rPr>
              <a:t>numpy</a:t>
            </a:r>
            <a:r>
              <a:rPr lang="ru-RU" sz="1700" dirty="0">
                <a:cs typeface="Arial"/>
              </a:rPr>
              <a:t>, </a:t>
            </a:r>
            <a:r>
              <a:rPr lang="ru-RU" sz="1700" dirty="0" err="1">
                <a:cs typeface="Arial"/>
              </a:rPr>
              <a:t>matplotlib</a:t>
            </a:r>
            <a:r>
              <a:rPr lang="ru-RU" sz="1700" dirty="0">
                <a:cs typeface="Arial"/>
              </a:rPr>
              <a:t>, </a:t>
            </a:r>
            <a:r>
              <a:rPr lang="ru-RU" sz="1700" dirty="0" err="1">
                <a:cs typeface="Arial"/>
              </a:rPr>
              <a:t>seaborn</a:t>
            </a:r>
            <a:r>
              <a:rPr lang="ru-RU" sz="1700" dirty="0">
                <a:cs typeface="Arial"/>
              </a:rPr>
              <a:t>, </a:t>
            </a:r>
            <a:r>
              <a:rPr lang="ru-RU" sz="1700" dirty="0" err="1">
                <a:cs typeface="Arial"/>
              </a:rPr>
              <a:t>sweetviz</a:t>
            </a:r>
            <a:r>
              <a:rPr lang="ru-RU" sz="1700" dirty="0">
                <a:cs typeface="Arial"/>
              </a:rPr>
              <a:t>, </a:t>
            </a:r>
            <a:r>
              <a:rPr lang="ru-RU" sz="1700" dirty="0" err="1">
                <a:cs typeface="Arial"/>
              </a:rPr>
              <a:t>and</a:t>
            </a:r>
            <a:r>
              <a:rPr lang="ru-RU" sz="1700" dirty="0">
                <a:cs typeface="Arial"/>
              </a:rPr>
              <a:t> </a:t>
            </a:r>
            <a:r>
              <a:rPr lang="ru-RU" sz="1700" dirty="0" err="1">
                <a:cs typeface="Arial"/>
              </a:rPr>
              <a:t>pandas</a:t>
            </a:r>
            <a:r>
              <a:rPr lang="ru-RU" sz="1700" dirty="0">
                <a:cs typeface="Arial"/>
              </a:rPr>
              <a:t> </a:t>
            </a:r>
            <a:r>
              <a:rPr lang="ru-RU" sz="1700" dirty="0" err="1">
                <a:cs typeface="Arial"/>
              </a:rPr>
              <a:t>profiling</a:t>
            </a:r>
            <a:endParaRPr lang="ru-RU" sz="1700" dirty="0">
              <a:cs typeface="Arial"/>
            </a:endParaRPr>
          </a:p>
        </p:txBody>
      </p:sp>
      <p:pic>
        <p:nvPicPr>
          <p:cNvPr id="2" name="Picture 2" descr="Logo&#10;&#10;Description automatically generated">
            <a:extLst>
              <a:ext uri="{FF2B5EF4-FFF2-40B4-BE49-F238E27FC236}">
                <a16:creationId xmlns:a16="http://schemas.microsoft.com/office/drawing/2014/main" id="{B466C5C0-DA57-24E8-F86C-FE5AF6EAC9C3}"/>
              </a:ext>
            </a:extLst>
          </p:cNvPr>
          <p:cNvPicPr>
            <a:picLocks noChangeAspect="1"/>
          </p:cNvPicPr>
          <p:nvPr/>
        </p:nvPicPr>
        <p:blipFill>
          <a:blip r:embed="rId2"/>
          <a:stretch>
            <a:fillRect/>
          </a:stretch>
        </p:blipFill>
        <p:spPr>
          <a:xfrm>
            <a:off x="731540" y="1716428"/>
            <a:ext cx="3445286" cy="1757095"/>
          </a:xfrm>
          <a:prstGeom prst="rect">
            <a:avLst/>
          </a:prstGeom>
        </p:spPr>
      </p:pic>
      <p:sp>
        <p:nvSpPr>
          <p:cNvPr id="3" name="TextBox 2">
            <a:extLst>
              <a:ext uri="{FF2B5EF4-FFF2-40B4-BE49-F238E27FC236}">
                <a16:creationId xmlns:a16="http://schemas.microsoft.com/office/drawing/2014/main" id="{C81F51D7-9F32-00AE-084B-6A13D1E3D26B}"/>
              </a:ext>
            </a:extLst>
          </p:cNvPr>
          <p:cNvSpPr txBox="1"/>
          <p:nvPr/>
        </p:nvSpPr>
        <p:spPr>
          <a:xfrm>
            <a:off x="140696" y="3868732"/>
            <a:ext cx="46269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Corbel"/>
                <a:cs typeface="Arial"/>
              </a:rPr>
              <a:t>Project By:</a:t>
            </a:r>
          </a:p>
          <a:p>
            <a:pPr algn="ctr"/>
            <a:r>
              <a:rPr lang="en-US" b="1" dirty="0">
                <a:latin typeface="Corbel"/>
                <a:cs typeface="Arial"/>
              </a:rPr>
              <a:t>OMKAR SHITOLE </a:t>
            </a:r>
          </a:p>
          <a:p>
            <a:pPr algn="ctr"/>
            <a:r>
              <a:rPr lang="en-US" b="1" dirty="0">
                <a:latin typeface="Corbel"/>
                <a:cs typeface="Arial"/>
              </a:rPr>
              <a:t>SHIVANI CHAVAN</a:t>
            </a:r>
          </a:p>
          <a:p>
            <a:pPr algn="ctr"/>
            <a:r>
              <a:rPr lang="en-US" b="1" dirty="0">
                <a:latin typeface="Corbel"/>
                <a:cs typeface="Arial"/>
              </a:rPr>
              <a:t>HARIHARAMMURTHY</a:t>
            </a:r>
          </a:p>
          <a:p>
            <a:pPr algn="ctr"/>
            <a:r>
              <a:rPr lang="en-US" b="1" dirty="0">
                <a:latin typeface="Corbel"/>
                <a:cs typeface="Arial"/>
              </a:rPr>
              <a:t>          KRISHNAMOORTHY</a:t>
            </a:r>
          </a:p>
          <a:p>
            <a:pPr algn="ctr"/>
            <a:endParaRPr lang="en-US" b="1" dirty="0">
              <a:latin typeface="Corbel"/>
              <a:cs typeface="Arial"/>
            </a:endParaRPr>
          </a:p>
          <a:p>
            <a:pPr algn="ctr"/>
            <a:r>
              <a:rPr lang="en-US" b="1" dirty="0">
                <a:latin typeface="Corbel"/>
                <a:cs typeface="Arial"/>
              </a:rPr>
              <a:t>GROUP </a:t>
            </a:r>
            <a:r>
              <a:rPr lang="en-US" b="1" dirty="0">
                <a:latin typeface="Arial"/>
                <a:cs typeface="Arial"/>
              </a:rPr>
              <a:t>1</a:t>
            </a:r>
            <a:endParaRPr lang="en-US" b="1" dirty="0">
              <a:latin typeface="Corbe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193D-5AF4-BCEB-E3E2-94674F906DDD}"/>
              </a:ext>
            </a:extLst>
          </p:cNvPr>
          <p:cNvSpPr>
            <a:spLocks noGrp="1"/>
          </p:cNvSpPr>
          <p:nvPr>
            <p:ph type="title"/>
          </p:nvPr>
        </p:nvSpPr>
        <p:spPr>
          <a:xfrm>
            <a:off x="1922758" y="348066"/>
            <a:ext cx="5837437" cy="707369"/>
          </a:xfrm>
        </p:spPr>
        <p:txBody>
          <a:bodyPr/>
          <a:lstStyle/>
          <a:p>
            <a:r>
              <a:rPr lang="en-US" sz="2800" b="1" cap="all" dirty="0"/>
              <a:t>UNDERSTANDING THE DATASET</a:t>
            </a:r>
            <a:endParaRPr lang="en-US" sz="2800" dirty="0">
              <a:ea typeface="+mj-lt"/>
              <a:cs typeface="+mj-lt"/>
            </a:endParaRPr>
          </a:p>
          <a:p>
            <a:endParaRPr lang="en-US" dirty="0"/>
          </a:p>
        </p:txBody>
      </p:sp>
      <p:sp>
        <p:nvSpPr>
          <p:cNvPr id="3" name="Content Placeholder 2">
            <a:extLst>
              <a:ext uri="{FF2B5EF4-FFF2-40B4-BE49-F238E27FC236}">
                <a16:creationId xmlns:a16="http://schemas.microsoft.com/office/drawing/2014/main" id="{C4B38A5F-CC2C-3DE1-C403-570A2A598B85}"/>
              </a:ext>
            </a:extLst>
          </p:cNvPr>
          <p:cNvSpPr>
            <a:spLocks noGrp="1"/>
          </p:cNvSpPr>
          <p:nvPr>
            <p:ph idx="1"/>
          </p:nvPr>
        </p:nvSpPr>
        <p:spPr>
          <a:xfrm>
            <a:off x="431048" y="1146875"/>
            <a:ext cx="7404653" cy="706465"/>
          </a:xfrm>
        </p:spPr>
        <p:txBody>
          <a:bodyPr vert="horz" lIns="91440" tIns="45720" rIns="91440" bIns="45720" rtlCol="0" anchor="t">
            <a:normAutofit/>
          </a:bodyPr>
          <a:lstStyle/>
          <a:p>
            <a:r>
              <a:rPr lang="en-US" dirty="0">
                <a:solidFill>
                  <a:schemeClr val="tx1"/>
                </a:solidFill>
              </a:rPr>
              <a:t>This function returns the first n rows for the ball by ball dataset based on position down</a:t>
            </a:r>
          </a:p>
        </p:txBody>
      </p:sp>
      <p:pic>
        <p:nvPicPr>
          <p:cNvPr id="4" name="Picture 4" descr="Table&#10;&#10;Description automatically generated">
            <a:extLst>
              <a:ext uri="{FF2B5EF4-FFF2-40B4-BE49-F238E27FC236}">
                <a16:creationId xmlns:a16="http://schemas.microsoft.com/office/drawing/2014/main" id="{5DF069B2-B96B-CB64-9D9D-8123C7384BE5}"/>
              </a:ext>
            </a:extLst>
          </p:cNvPr>
          <p:cNvPicPr>
            <a:picLocks noChangeAspect="1"/>
          </p:cNvPicPr>
          <p:nvPr/>
        </p:nvPicPr>
        <p:blipFill>
          <a:blip r:embed="rId2"/>
          <a:stretch>
            <a:fillRect/>
          </a:stretch>
        </p:blipFill>
        <p:spPr>
          <a:xfrm>
            <a:off x="313841" y="1958913"/>
            <a:ext cx="8390394" cy="1409713"/>
          </a:xfrm>
          <a:prstGeom prst="rect">
            <a:avLst/>
          </a:prstGeom>
        </p:spPr>
      </p:pic>
      <p:sp>
        <p:nvSpPr>
          <p:cNvPr id="5" name="TextBox 4">
            <a:extLst>
              <a:ext uri="{FF2B5EF4-FFF2-40B4-BE49-F238E27FC236}">
                <a16:creationId xmlns:a16="http://schemas.microsoft.com/office/drawing/2014/main" id="{3C2020BA-ABEE-B254-0ABF-D33593219D35}"/>
              </a:ext>
            </a:extLst>
          </p:cNvPr>
          <p:cNvSpPr txBox="1"/>
          <p:nvPr/>
        </p:nvSpPr>
        <p:spPr>
          <a:xfrm>
            <a:off x="434921" y="3710875"/>
            <a:ext cx="7973877"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spcAft>
                <a:spcPts val="0"/>
              </a:spcAft>
              <a:buFont typeface="Arial"/>
              <a:buChar char="•"/>
            </a:pPr>
            <a:r>
              <a:rPr lang="en-US" dirty="0">
                <a:latin typeface="Corbel"/>
                <a:cs typeface="Arial"/>
              </a:rPr>
              <a:t>This function returns the first n rows for the IPL matches dataset based on position down</a:t>
            </a:r>
          </a:p>
          <a:p>
            <a:pPr algn="l"/>
            <a:endParaRPr lang="en-US" dirty="0">
              <a:cs typeface="Arial"/>
            </a:endParaRPr>
          </a:p>
        </p:txBody>
      </p:sp>
      <p:pic>
        <p:nvPicPr>
          <p:cNvPr id="6" name="Picture 6">
            <a:extLst>
              <a:ext uri="{FF2B5EF4-FFF2-40B4-BE49-F238E27FC236}">
                <a16:creationId xmlns:a16="http://schemas.microsoft.com/office/drawing/2014/main" id="{71BE8D20-FCB5-A402-3312-2612FFEEE999}"/>
              </a:ext>
            </a:extLst>
          </p:cNvPr>
          <p:cNvPicPr>
            <a:picLocks noChangeAspect="1"/>
          </p:cNvPicPr>
          <p:nvPr/>
        </p:nvPicPr>
        <p:blipFill>
          <a:blip r:embed="rId3"/>
          <a:stretch>
            <a:fillRect/>
          </a:stretch>
        </p:blipFill>
        <p:spPr>
          <a:xfrm>
            <a:off x="643180" y="4275730"/>
            <a:ext cx="7266767" cy="2345785"/>
          </a:xfrm>
          <a:prstGeom prst="rect">
            <a:avLst/>
          </a:prstGeom>
        </p:spPr>
      </p:pic>
    </p:spTree>
    <p:extLst>
      <p:ext uri="{BB962C8B-B14F-4D97-AF65-F5344CB8AC3E}">
        <p14:creationId xmlns:p14="http://schemas.microsoft.com/office/powerpoint/2010/main" val="111380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17CF-57B0-C1F7-5886-55142F9F8492}"/>
              </a:ext>
            </a:extLst>
          </p:cNvPr>
          <p:cNvSpPr>
            <a:spLocks noGrp="1"/>
          </p:cNvSpPr>
          <p:nvPr>
            <p:ph type="title"/>
          </p:nvPr>
        </p:nvSpPr>
        <p:spPr>
          <a:xfrm>
            <a:off x="1847250" y="240600"/>
            <a:ext cx="6029640" cy="546360"/>
          </a:xfrm>
        </p:spPr>
        <p:txBody>
          <a:bodyPr>
            <a:normAutofit/>
          </a:bodyPr>
          <a:lstStyle/>
          <a:p>
            <a:r>
              <a:rPr lang="en-US" sz="2800" b="1" cap="all" dirty="0"/>
              <a:t>Understanding the Dataset</a:t>
            </a:r>
            <a:endParaRPr lang="en-US" cap="all" dirty="0"/>
          </a:p>
        </p:txBody>
      </p:sp>
      <p:pic>
        <p:nvPicPr>
          <p:cNvPr id="4" name="Picture 4" descr="Graphical user interface, text, application, email&#10;&#10;Description automatically generated">
            <a:extLst>
              <a:ext uri="{FF2B5EF4-FFF2-40B4-BE49-F238E27FC236}">
                <a16:creationId xmlns:a16="http://schemas.microsoft.com/office/drawing/2014/main" id="{B5670EAC-2891-53E7-11DC-1A3B95583F22}"/>
              </a:ext>
            </a:extLst>
          </p:cNvPr>
          <p:cNvPicPr>
            <a:picLocks noGrp="1" noChangeAspect="1"/>
          </p:cNvPicPr>
          <p:nvPr>
            <p:ph idx="1"/>
          </p:nvPr>
        </p:nvPicPr>
        <p:blipFill>
          <a:blip r:embed="rId2"/>
          <a:stretch>
            <a:fillRect/>
          </a:stretch>
        </p:blipFill>
        <p:spPr>
          <a:xfrm>
            <a:off x="490094" y="2282400"/>
            <a:ext cx="5375967" cy="4245600"/>
          </a:xfrm>
        </p:spPr>
      </p:pic>
      <p:sp>
        <p:nvSpPr>
          <p:cNvPr id="5" name="TextBox 4">
            <a:extLst>
              <a:ext uri="{FF2B5EF4-FFF2-40B4-BE49-F238E27FC236}">
                <a16:creationId xmlns:a16="http://schemas.microsoft.com/office/drawing/2014/main" id="{60B146E4-796A-1302-35FB-42514CC67C73}"/>
              </a:ext>
            </a:extLst>
          </p:cNvPr>
          <p:cNvSpPr txBox="1"/>
          <p:nvPr/>
        </p:nvSpPr>
        <p:spPr>
          <a:xfrm>
            <a:off x="521999" y="1815299"/>
            <a:ext cx="4456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orbel"/>
                <a:cs typeface="Arial"/>
              </a:rPr>
              <a:t>The following code describes the data</a:t>
            </a:r>
            <a:endParaRPr lang="en-US" dirty="0">
              <a:latin typeface="Corbel"/>
              <a:cs typeface="Arial" charset="0"/>
            </a:endParaRPr>
          </a:p>
        </p:txBody>
      </p:sp>
      <p:pic>
        <p:nvPicPr>
          <p:cNvPr id="6" name="Picture 6">
            <a:extLst>
              <a:ext uri="{FF2B5EF4-FFF2-40B4-BE49-F238E27FC236}">
                <a16:creationId xmlns:a16="http://schemas.microsoft.com/office/drawing/2014/main" id="{C39CD8F3-4946-C2EB-93ED-3B85AAC4687E}"/>
              </a:ext>
            </a:extLst>
          </p:cNvPr>
          <p:cNvPicPr>
            <a:picLocks noChangeAspect="1"/>
          </p:cNvPicPr>
          <p:nvPr/>
        </p:nvPicPr>
        <p:blipFill>
          <a:blip r:embed="rId3"/>
          <a:stretch>
            <a:fillRect/>
          </a:stretch>
        </p:blipFill>
        <p:spPr>
          <a:xfrm>
            <a:off x="5864171" y="1016800"/>
            <a:ext cx="2743200" cy="2906486"/>
          </a:xfrm>
          <a:prstGeom prst="rect">
            <a:avLst/>
          </a:prstGeom>
        </p:spPr>
      </p:pic>
    </p:spTree>
    <p:extLst>
      <p:ext uri="{BB962C8B-B14F-4D97-AF65-F5344CB8AC3E}">
        <p14:creationId xmlns:p14="http://schemas.microsoft.com/office/powerpoint/2010/main" val="887256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51AB-344E-9437-2E1F-7B03151913EF}"/>
              </a:ext>
            </a:extLst>
          </p:cNvPr>
          <p:cNvSpPr>
            <a:spLocks noGrp="1"/>
          </p:cNvSpPr>
          <p:nvPr>
            <p:ph type="title"/>
          </p:nvPr>
        </p:nvSpPr>
        <p:spPr>
          <a:xfrm>
            <a:off x="1754025" y="609062"/>
            <a:ext cx="5980410" cy="426501"/>
          </a:xfrm>
        </p:spPr>
        <p:txBody>
          <a:bodyPr>
            <a:normAutofit fontScale="90000"/>
          </a:bodyPr>
          <a:lstStyle/>
          <a:p>
            <a:r>
              <a:rPr lang="en-US" sz="2800" b="1" cap="all" dirty="0">
                <a:ea typeface="+mj-lt"/>
                <a:cs typeface="+mj-lt"/>
              </a:rPr>
              <a:t>Understanding the Dataset</a:t>
            </a:r>
            <a:endParaRPr lang="en-US" sz="2800" cap="all" dirty="0">
              <a:ea typeface="+mj-lt"/>
              <a:cs typeface="+mj-lt"/>
            </a:endParaRPr>
          </a:p>
          <a:p>
            <a:pPr algn="ctr"/>
            <a:endParaRPr lang="en-US" sz="2800" cap="all" dirty="0">
              <a:cs typeface="Arial"/>
            </a:endParaRPr>
          </a:p>
        </p:txBody>
      </p:sp>
      <p:pic>
        <p:nvPicPr>
          <p:cNvPr id="3" name="Picture 3" descr="Table&#10;&#10;Description automatically generated">
            <a:extLst>
              <a:ext uri="{FF2B5EF4-FFF2-40B4-BE49-F238E27FC236}">
                <a16:creationId xmlns:a16="http://schemas.microsoft.com/office/drawing/2014/main" id="{D3FD042E-A6DE-9E62-56D7-A064A8DF5A95}"/>
              </a:ext>
            </a:extLst>
          </p:cNvPr>
          <p:cNvPicPr>
            <a:picLocks noGrp="1" noChangeAspect="1"/>
          </p:cNvPicPr>
          <p:nvPr>
            <p:ph idx="1"/>
          </p:nvPr>
        </p:nvPicPr>
        <p:blipFill>
          <a:blip r:embed="rId2"/>
          <a:stretch>
            <a:fillRect/>
          </a:stretch>
        </p:blipFill>
        <p:spPr>
          <a:xfrm>
            <a:off x="499955" y="2897524"/>
            <a:ext cx="3238500" cy="3133725"/>
          </a:xfrm>
        </p:spPr>
      </p:pic>
      <p:pic>
        <p:nvPicPr>
          <p:cNvPr id="4" name="Picture 4" descr="Table&#10;&#10;Description automatically generated">
            <a:extLst>
              <a:ext uri="{FF2B5EF4-FFF2-40B4-BE49-F238E27FC236}">
                <a16:creationId xmlns:a16="http://schemas.microsoft.com/office/drawing/2014/main" id="{71C5BE6F-9E3D-BB81-D3E3-2328F7E23748}"/>
              </a:ext>
            </a:extLst>
          </p:cNvPr>
          <p:cNvPicPr>
            <a:picLocks noChangeAspect="1"/>
          </p:cNvPicPr>
          <p:nvPr/>
        </p:nvPicPr>
        <p:blipFill>
          <a:blip r:embed="rId3"/>
          <a:stretch>
            <a:fillRect/>
          </a:stretch>
        </p:blipFill>
        <p:spPr>
          <a:xfrm>
            <a:off x="5244239" y="2810601"/>
            <a:ext cx="3024106" cy="3077221"/>
          </a:xfrm>
          <a:prstGeom prst="rect">
            <a:avLst/>
          </a:prstGeom>
        </p:spPr>
      </p:pic>
      <p:sp>
        <p:nvSpPr>
          <p:cNvPr id="5" name="TextBox 4">
            <a:extLst>
              <a:ext uri="{FF2B5EF4-FFF2-40B4-BE49-F238E27FC236}">
                <a16:creationId xmlns:a16="http://schemas.microsoft.com/office/drawing/2014/main" id="{AC02761D-4D88-72F0-5581-FF146A78DF0F}"/>
              </a:ext>
            </a:extLst>
          </p:cNvPr>
          <p:cNvSpPr txBox="1"/>
          <p:nvPr/>
        </p:nvSpPr>
        <p:spPr>
          <a:xfrm>
            <a:off x="356460" y="2242410"/>
            <a:ext cx="337862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cap="all" dirty="0">
                <a:solidFill>
                  <a:schemeClr val="tx1">
                    <a:lumMod val="50000"/>
                  </a:schemeClr>
                </a:solidFill>
                <a:latin typeface="Arial"/>
                <a:cs typeface="Arial"/>
              </a:rPr>
              <a:t>THE FOLLOWING SHOWS datatypes of ball by ball </a:t>
            </a:r>
            <a:r>
              <a:rPr lang="en-US" sz="1400" b="1" cap="all" dirty="0" err="1">
                <a:solidFill>
                  <a:schemeClr val="tx1">
                    <a:lumMod val="50000"/>
                  </a:schemeClr>
                </a:solidFill>
                <a:latin typeface="Arial"/>
                <a:cs typeface="Arial"/>
              </a:rPr>
              <a:t>daTA</a:t>
            </a:r>
            <a:endParaRPr lang="en-US" b="1" dirty="0" err="1">
              <a:solidFill>
                <a:schemeClr val="tx1">
                  <a:lumMod val="50000"/>
                </a:schemeClr>
              </a:solidFill>
            </a:endParaRPr>
          </a:p>
          <a:p>
            <a:pPr algn="l"/>
            <a:endParaRPr lang="en-US" dirty="0">
              <a:cs typeface="Arial"/>
            </a:endParaRPr>
          </a:p>
        </p:txBody>
      </p:sp>
      <p:sp>
        <p:nvSpPr>
          <p:cNvPr id="6" name="TextBox 5">
            <a:extLst>
              <a:ext uri="{FF2B5EF4-FFF2-40B4-BE49-F238E27FC236}">
                <a16:creationId xmlns:a16="http://schemas.microsoft.com/office/drawing/2014/main" id="{86B475CB-E160-C749-C4DC-5F28D2697D54}"/>
              </a:ext>
            </a:extLst>
          </p:cNvPr>
          <p:cNvSpPr txBox="1"/>
          <p:nvPr/>
        </p:nvSpPr>
        <p:spPr>
          <a:xfrm>
            <a:off x="5170621" y="2160076"/>
            <a:ext cx="33427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tx1">
                    <a:lumMod val="50000"/>
                  </a:schemeClr>
                </a:solidFill>
                <a:latin typeface="Arial"/>
                <a:cs typeface="Arial"/>
              </a:rPr>
              <a:t>THE FOLLOWING SHOWS DATATYPES OF IPL MATCHES DATA</a:t>
            </a:r>
            <a:endParaRPr lang="en-US" sz="1400" b="1" dirty="0">
              <a:solidFill>
                <a:schemeClr val="tx1">
                  <a:lumMod val="50000"/>
                </a:schemeClr>
              </a:solidFill>
              <a:cs typeface="Arial" charset="0"/>
            </a:endParaRPr>
          </a:p>
        </p:txBody>
      </p:sp>
    </p:spTree>
    <p:extLst>
      <p:ext uri="{BB962C8B-B14F-4D97-AF65-F5344CB8AC3E}">
        <p14:creationId xmlns:p14="http://schemas.microsoft.com/office/powerpoint/2010/main" val="404590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4ED0-02D2-0EDC-5D89-CC5816E78ED7}"/>
              </a:ext>
            </a:extLst>
          </p:cNvPr>
          <p:cNvSpPr>
            <a:spLocks noGrp="1"/>
          </p:cNvSpPr>
          <p:nvPr>
            <p:ph type="title"/>
          </p:nvPr>
        </p:nvSpPr>
        <p:spPr>
          <a:xfrm>
            <a:off x="866936" y="270575"/>
            <a:ext cx="7406640" cy="1356360"/>
          </a:xfrm>
        </p:spPr>
        <p:txBody>
          <a:bodyPr/>
          <a:lstStyle/>
          <a:p>
            <a:r>
              <a:rPr lang="en-IN" dirty="0"/>
              <a:t>Checking Null Values</a:t>
            </a:r>
            <a:endParaRPr lang="en-US" dirty="0"/>
          </a:p>
        </p:txBody>
      </p:sp>
      <p:pic>
        <p:nvPicPr>
          <p:cNvPr id="13" name="Content Placeholder 12">
            <a:extLst>
              <a:ext uri="{FF2B5EF4-FFF2-40B4-BE49-F238E27FC236}">
                <a16:creationId xmlns:a16="http://schemas.microsoft.com/office/drawing/2014/main" id="{3E9EF959-F806-9BA7-35A2-048A6129D25E}"/>
              </a:ext>
            </a:extLst>
          </p:cNvPr>
          <p:cNvPicPr>
            <a:picLocks noGrp="1" noChangeAspect="1"/>
          </p:cNvPicPr>
          <p:nvPr>
            <p:ph idx="1"/>
          </p:nvPr>
        </p:nvPicPr>
        <p:blipFill>
          <a:blip r:embed="rId2"/>
          <a:stretch>
            <a:fillRect/>
          </a:stretch>
        </p:blipFill>
        <p:spPr>
          <a:xfrm>
            <a:off x="1115616" y="2120247"/>
            <a:ext cx="2343477" cy="3686689"/>
          </a:xfrm>
        </p:spPr>
      </p:pic>
      <p:pic>
        <p:nvPicPr>
          <p:cNvPr id="15" name="Picture 14">
            <a:extLst>
              <a:ext uri="{FF2B5EF4-FFF2-40B4-BE49-F238E27FC236}">
                <a16:creationId xmlns:a16="http://schemas.microsoft.com/office/drawing/2014/main" id="{36F623DC-583C-A57A-771D-CD54A3AB9013}"/>
              </a:ext>
            </a:extLst>
          </p:cNvPr>
          <p:cNvPicPr>
            <a:picLocks noChangeAspect="1"/>
          </p:cNvPicPr>
          <p:nvPr/>
        </p:nvPicPr>
        <p:blipFill>
          <a:blip r:embed="rId3"/>
          <a:stretch>
            <a:fillRect/>
          </a:stretch>
        </p:blipFill>
        <p:spPr>
          <a:xfrm>
            <a:off x="5414250" y="2120248"/>
            <a:ext cx="2343477" cy="3686689"/>
          </a:xfrm>
          <a:prstGeom prst="rect">
            <a:avLst/>
          </a:prstGeom>
        </p:spPr>
      </p:pic>
    </p:spTree>
    <p:extLst>
      <p:ext uri="{BB962C8B-B14F-4D97-AF65-F5344CB8AC3E}">
        <p14:creationId xmlns:p14="http://schemas.microsoft.com/office/powerpoint/2010/main" val="315884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A2EA6A6-CD0C-4CFD-8EC2-AA44F9870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07B455-8C4E-CAED-EC6A-EA9BC11E8F89}"/>
              </a:ext>
            </a:extLst>
          </p:cNvPr>
          <p:cNvSpPr>
            <a:spLocks noGrp="1"/>
          </p:cNvSpPr>
          <p:nvPr>
            <p:ph type="title"/>
          </p:nvPr>
        </p:nvSpPr>
        <p:spPr>
          <a:xfrm>
            <a:off x="1833092" y="202769"/>
            <a:ext cx="6179394" cy="1356360"/>
          </a:xfrm>
        </p:spPr>
        <p:txBody>
          <a:bodyPr vert="horz" lIns="91440" tIns="45720" rIns="91440" bIns="45720" rtlCol="0" anchor="ctr">
            <a:normAutofit/>
          </a:bodyPr>
          <a:lstStyle/>
          <a:p>
            <a:pPr defTabSz="914400"/>
            <a:r>
              <a:rPr lang="en-US" sz="2800" b="1" u="sng" dirty="0"/>
              <a:t>Team won by highest Margin</a:t>
            </a:r>
          </a:p>
        </p:txBody>
      </p:sp>
      <p:pic>
        <p:nvPicPr>
          <p:cNvPr id="29" name="Picture 29" descr="Graphical user interface, text, application, email&#10;&#10;Description automatically generated">
            <a:extLst>
              <a:ext uri="{FF2B5EF4-FFF2-40B4-BE49-F238E27FC236}">
                <a16:creationId xmlns:a16="http://schemas.microsoft.com/office/drawing/2014/main" id="{CB9C2BE1-EB3D-2900-6A49-9B201159ECD9}"/>
              </a:ext>
            </a:extLst>
          </p:cNvPr>
          <p:cNvPicPr>
            <a:picLocks noGrp="1" noChangeAspect="1"/>
          </p:cNvPicPr>
          <p:nvPr>
            <p:ph idx="1"/>
          </p:nvPr>
        </p:nvPicPr>
        <p:blipFill>
          <a:blip r:embed="rId2"/>
          <a:stretch>
            <a:fillRect/>
          </a:stretch>
        </p:blipFill>
        <p:spPr>
          <a:xfrm>
            <a:off x="305337" y="1960789"/>
            <a:ext cx="5512512" cy="3641550"/>
          </a:xfrm>
          <a:prstGeom prst="rect">
            <a:avLst/>
          </a:prstGeom>
        </p:spPr>
      </p:pic>
      <p:sp>
        <p:nvSpPr>
          <p:cNvPr id="5" name="TextBox 4">
            <a:extLst>
              <a:ext uri="{FF2B5EF4-FFF2-40B4-BE49-F238E27FC236}">
                <a16:creationId xmlns:a16="http://schemas.microsoft.com/office/drawing/2014/main" id="{4F5B68FB-27A3-D8B6-0A44-C3665FCF0544}"/>
              </a:ext>
            </a:extLst>
          </p:cNvPr>
          <p:cNvSpPr txBox="1"/>
          <p:nvPr/>
        </p:nvSpPr>
        <p:spPr>
          <a:xfrm>
            <a:off x="6037008" y="2144578"/>
            <a:ext cx="2934437" cy="40386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182880">
              <a:lnSpc>
                <a:spcPct val="90000"/>
              </a:lnSpc>
              <a:spcBef>
                <a:spcPct val="20000"/>
              </a:spcBef>
              <a:spcAft>
                <a:spcPts val="600"/>
              </a:spcAft>
              <a:buClr>
                <a:schemeClr val="accent1"/>
              </a:buClr>
              <a:buSzPct val="80000"/>
              <a:buFont typeface="Corbel" pitchFamily="34" charset="0"/>
              <a:buChar char="•"/>
            </a:pPr>
            <a:r>
              <a:rPr lang="en-US" sz="2400" dirty="0">
                <a:latin typeface="+mn-lt"/>
              </a:rPr>
              <a:t>This following data shows the team which won by highest number of margins</a:t>
            </a:r>
          </a:p>
        </p:txBody>
      </p:sp>
      <p:pic>
        <p:nvPicPr>
          <p:cNvPr id="3" name="Picture 3">
            <a:extLst>
              <a:ext uri="{FF2B5EF4-FFF2-40B4-BE49-F238E27FC236}">
                <a16:creationId xmlns:a16="http://schemas.microsoft.com/office/drawing/2014/main" id="{6D86E24E-B3E1-1626-28B8-8AB3F26FBEED}"/>
              </a:ext>
            </a:extLst>
          </p:cNvPr>
          <p:cNvPicPr>
            <a:picLocks noChangeAspect="1"/>
          </p:cNvPicPr>
          <p:nvPr/>
        </p:nvPicPr>
        <p:blipFill>
          <a:blip r:embed="rId3"/>
          <a:stretch>
            <a:fillRect/>
          </a:stretch>
        </p:blipFill>
        <p:spPr>
          <a:xfrm>
            <a:off x="6086959" y="3436749"/>
            <a:ext cx="2743200" cy="2057400"/>
          </a:xfrm>
          <a:prstGeom prst="rect">
            <a:avLst/>
          </a:prstGeom>
        </p:spPr>
      </p:pic>
    </p:spTree>
    <p:extLst>
      <p:ext uri="{BB962C8B-B14F-4D97-AF65-F5344CB8AC3E}">
        <p14:creationId xmlns:p14="http://schemas.microsoft.com/office/powerpoint/2010/main" val="9231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14C5-62E3-AD97-E5F1-10621A2FE4D8}"/>
              </a:ext>
            </a:extLst>
          </p:cNvPr>
          <p:cNvSpPr>
            <a:spLocks noGrp="1"/>
          </p:cNvSpPr>
          <p:nvPr>
            <p:ph type="title"/>
          </p:nvPr>
        </p:nvSpPr>
        <p:spPr/>
        <p:txBody>
          <a:bodyPr/>
          <a:lstStyle/>
          <a:p>
            <a:r>
              <a:rPr lang="en-US" sz="4000" b="1" u="sng" dirty="0"/>
              <a:t>Team won by </a:t>
            </a:r>
            <a:r>
              <a:rPr lang="en-US" b="1" u="sng" dirty="0"/>
              <a:t>M</a:t>
            </a:r>
            <a:r>
              <a:rPr lang="en-US" sz="4000" b="1" u="sng" dirty="0"/>
              <a:t>inimum Margin</a:t>
            </a:r>
            <a:endParaRPr lang="en-US" dirty="0"/>
          </a:p>
        </p:txBody>
      </p:sp>
      <p:pic>
        <p:nvPicPr>
          <p:cNvPr id="5" name="Content Placeholder 4">
            <a:extLst>
              <a:ext uri="{FF2B5EF4-FFF2-40B4-BE49-F238E27FC236}">
                <a16:creationId xmlns:a16="http://schemas.microsoft.com/office/drawing/2014/main" id="{181FAB3B-D549-A450-F2BA-43E065770C5F}"/>
              </a:ext>
            </a:extLst>
          </p:cNvPr>
          <p:cNvPicPr>
            <a:picLocks noGrp="1" noChangeAspect="1"/>
          </p:cNvPicPr>
          <p:nvPr>
            <p:ph idx="1"/>
          </p:nvPr>
        </p:nvPicPr>
        <p:blipFill>
          <a:blip r:embed="rId2"/>
          <a:stretch>
            <a:fillRect/>
          </a:stretch>
        </p:blipFill>
        <p:spPr>
          <a:xfrm>
            <a:off x="779758" y="2084547"/>
            <a:ext cx="5298926" cy="3984305"/>
          </a:xfrm>
        </p:spPr>
      </p:pic>
      <p:sp>
        <p:nvSpPr>
          <p:cNvPr id="6" name="TextBox 5">
            <a:extLst>
              <a:ext uri="{FF2B5EF4-FFF2-40B4-BE49-F238E27FC236}">
                <a16:creationId xmlns:a16="http://schemas.microsoft.com/office/drawing/2014/main" id="{15851529-53BD-5693-B4D6-AD4829015A51}"/>
              </a:ext>
            </a:extLst>
          </p:cNvPr>
          <p:cNvSpPr txBox="1"/>
          <p:nvPr/>
        </p:nvSpPr>
        <p:spPr>
          <a:xfrm>
            <a:off x="6172987" y="2018260"/>
            <a:ext cx="2712367" cy="2616101"/>
          </a:xfrm>
          <a:prstGeom prst="rect">
            <a:avLst/>
          </a:prstGeom>
          <a:noFill/>
        </p:spPr>
        <p:txBody>
          <a:bodyPr wrap="square" lIns="91440" tIns="45720" rIns="91440" bIns="45720" rtlCol="0" anchor="t">
            <a:spAutoFit/>
          </a:bodyPr>
          <a:lstStyle/>
          <a:p>
            <a:pPr marL="285750" indent="-285750">
              <a:buFont typeface="Arial"/>
              <a:buChar char="•"/>
            </a:pPr>
            <a:r>
              <a:rPr lang="en-US" sz="2400" dirty="0">
                <a:latin typeface="+mn-lt"/>
              </a:rPr>
              <a:t>This following data shows the team which won by Minimum number of margins</a:t>
            </a:r>
            <a:endParaRPr lang="en-US" sz="2400" dirty="0"/>
          </a:p>
          <a:p>
            <a:endParaRPr lang="en-US" sz="2000" dirty="0"/>
          </a:p>
        </p:txBody>
      </p:sp>
      <p:pic>
        <p:nvPicPr>
          <p:cNvPr id="3" name="Picture 3">
            <a:extLst>
              <a:ext uri="{FF2B5EF4-FFF2-40B4-BE49-F238E27FC236}">
                <a16:creationId xmlns:a16="http://schemas.microsoft.com/office/drawing/2014/main" id="{3769818E-1A24-6A1D-7C1E-108DFB726365}"/>
              </a:ext>
            </a:extLst>
          </p:cNvPr>
          <p:cNvPicPr>
            <a:picLocks noChangeAspect="1"/>
          </p:cNvPicPr>
          <p:nvPr/>
        </p:nvPicPr>
        <p:blipFill>
          <a:blip r:embed="rId3"/>
          <a:stretch>
            <a:fillRect/>
          </a:stretch>
        </p:blipFill>
        <p:spPr>
          <a:xfrm>
            <a:off x="7278775" y="3870701"/>
            <a:ext cx="1705984" cy="2826505"/>
          </a:xfrm>
          <a:prstGeom prst="rect">
            <a:avLst/>
          </a:prstGeom>
        </p:spPr>
      </p:pic>
    </p:spTree>
    <p:extLst>
      <p:ext uri="{BB962C8B-B14F-4D97-AF65-F5344CB8AC3E}">
        <p14:creationId xmlns:p14="http://schemas.microsoft.com/office/powerpoint/2010/main" val="321329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D2E0-2012-0F56-3A3A-B295C1BCC66D}"/>
              </a:ext>
            </a:extLst>
          </p:cNvPr>
          <p:cNvSpPr>
            <a:spLocks noGrp="1"/>
          </p:cNvSpPr>
          <p:nvPr>
            <p:ph type="title"/>
          </p:nvPr>
        </p:nvSpPr>
        <p:spPr/>
        <p:txBody>
          <a:bodyPr/>
          <a:lstStyle/>
          <a:p>
            <a:r>
              <a:rPr lang="en-IN" dirty="0"/>
              <a:t>Count plot for winning team and Margin</a:t>
            </a:r>
            <a:endParaRPr lang="en-US" dirty="0"/>
          </a:p>
        </p:txBody>
      </p:sp>
      <p:pic>
        <p:nvPicPr>
          <p:cNvPr id="5" name="Content Placeholder 4">
            <a:extLst>
              <a:ext uri="{FF2B5EF4-FFF2-40B4-BE49-F238E27FC236}">
                <a16:creationId xmlns:a16="http://schemas.microsoft.com/office/drawing/2014/main" id="{6869B3FB-794E-AA92-DB82-4632C51DAB3E}"/>
              </a:ext>
            </a:extLst>
          </p:cNvPr>
          <p:cNvPicPr>
            <a:picLocks noGrp="1" noChangeAspect="1"/>
          </p:cNvPicPr>
          <p:nvPr>
            <p:ph idx="1"/>
          </p:nvPr>
        </p:nvPicPr>
        <p:blipFill>
          <a:blip r:embed="rId2"/>
          <a:stretch>
            <a:fillRect/>
          </a:stretch>
        </p:blipFill>
        <p:spPr>
          <a:xfrm>
            <a:off x="857250" y="1844824"/>
            <a:ext cx="7404100" cy="3488880"/>
          </a:xfrm>
        </p:spPr>
      </p:pic>
      <p:sp>
        <p:nvSpPr>
          <p:cNvPr id="6" name="TextBox 5">
            <a:extLst>
              <a:ext uri="{FF2B5EF4-FFF2-40B4-BE49-F238E27FC236}">
                <a16:creationId xmlns:a16="http://schemas.microsoft.com/office/drawing/2014/main" id="{2E9553F9-B590-9A6D-18FA-D0BEBB7C165B}"/>
              </a:ext>
            </a:extLst>
          </p:cNvPr>
          <p:cNvSpPr txBox="1"/>
          <p:nvPr/>
        </p:nvSpPr>
        <p:spPr>
          <a:xfrm>
            <a:off x="880110" y="5589240"/>
            <a:ext cx="7406640" cy="646331"/>
          </a:xfrm>
          <a:prstGeom prst="rect">
            <a:avLst/>
          </a:prstGeom>
          <a:noFill/>
        </p:spPr>
        <p:txBody>
          <a:bodyPr wrap="square" rtlCol="0">
            <a:spAutoFit/>
          </a:bodyPr>
          <a:lstStyle/>
          <a:p>
            <a:r>
              <a:rPr lang="en-IN" dirty="0"/>
              <a:t>We have use count plot to show the data visualization for winning team with respect to margin. </a:t>
            </a:r>
            <a:endParaRPr lang="en-US" dirty="0"/>
          </a:p>
        </p:txBody>
      </p:sp>
    </p:spTree>
    <p:extLst>
      <p:ext uri="{BB962C8B-B14F-4D97-AF65-F5344CB8AC3E}">
        <p14:creationId xmlns:p14="http://schemas.microsoft.com/office/powerpoint/2010/main" val="2912128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C197-9A52-543C-CB73-A268C9122F11}"/>
              </a:ext>
            </a:extLst>
          </p:cNvPr>
          <p:cNvSpPr>
            <a:spLocks noGrp="1"/>
          </p:cNvSpPr>
          <p:nvPr>
            <p:ph type="title"/>
          </p:nvPr>
        </p:nvSpPr>
        <p:spPr>
          <a:xfrm>
            <a:off x="877802" y="224400"/>
            <a:ext cx="7640240" cy="1115746"/>
          </a:xfrm>
        </p:spPr>
        <p:txBody>
          <a:bodyPr>
            <a:normAutofit fontScale="90000"/>
          </a:bodyPr>
          <a:lstStyle/>
          <a:p>
            <a:r>
              <a:rPr lang="en-US" b="1" dirty="0">
                <a:ea typeface="+mj-lt"/>
                <a:cs typeface="+mj-lt"/>
              </a:rPr>
              <a:t>Checking for Outliers using Boxplot</a:t>
            </a:r>
            <a:endParaRPr lang="en-US" b="1" dirty="0"/>
          </a:p>
        </p:txBody>
      </p:sp>
      <p:pic>
        <p:nvPicPr>
          <p:cNvPr id="4" name="Picture 4" descr="Graphical user interface, application&#10;&#10;Description automatically generated">
            <a:extLst>
              <a:ext uri="{FF2B5EF4-FFF2-40B4-BE49-F238E27FC236}">
                <a16:creationId xmlns:a16="http://schemas.microsoft.com/office/drawing/2014/main" id="{2141F65F-78DB-184C-5BE2-D01B711BD164}"/>
              </a:ext>
            </a:extLst>
          </p:cNvPr>
          <p:cNvPicPr>
            <a:picLocks noGrp="1" noChangeAspect="1"/>
          </p:cNvPicPr>
          <p:nvPr>
            <p:ph idx="1"/>
          </p:nvPr>
        </p:nvPicPr>
        <p:blipFill>
          <a:blip r:embed="rId2"/>
          <a:stretch>
            <a:fillRect/>
          </a:stretch>
        </p:blipFill>
        <p:spPr>
          <a:xfrm>
            <a:off x="251520" y="1556792"/>
            <a:ext cx="7850118" cy="4895746"/>
          </a:xfrm>
        </p:spPr>
      </p:pic>
      <p:pic>
        <p:nvPicPr>
          <p:cNvPr id="5" name="Picture 5" descr="Chart, box and whisker chart&#10;&#10;Description automatically generated">
            <a:extLst>
              <a:ext uri="{FF2B5EF4-FFF2-40B4-BE49-F238E27FC236}">
                <a16:creationId xmlns:a16="http://schemas.microsoft.com/office/drawing/2014/main" id="{49604F70-9DA4-4D75-D38E-585C3CBBF0CE}"/>
              </a:ext>
            </a:extLst>
          </p:cNvPr>
          <p:cNvPicPr>
            <a:picLocks noChangeAspect="1"/>
          </p:cNvPicPr>
          <p:nvPr/>
        </p:nvPicPr>
        <p:blipFill>
          <a:blip r:embed="rId3"/>
          <a:stretch>
            <a:fillRect/>
          </a:stretch>
        </p:blipFill>
        <p:spPr>
          <a:xfrm>
            <a:off x="6028841" y="2597916"/>
            <a:ext cx="2743200" cy="296983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BA1AEBCD-0D0D-533F-D293-4B26FA2435F3}"/>
              </a:ext>
            </a:extLst>
          </p:cNvPr>
          <p:cNvPicPr>
            <a:picLocks noChangeAspect="1"/>
          </p:cNvPicPr>
          <p:nvPr/>
        </p:nvPicPr>
        <p:blipFill>
          <a:blip r:embed="rId4"/>
          <a:stretch>
            <a:fillRect/>
          </a:stretch>
        </p:blipFill>
        <p:spPr>
          <a:xfrm>
            <a:off x="3093849" y="2497621"/>
            <a:ext cx="2830378" cy="2724848"/>
          </a:xfrm>
          <a:prstGeom prst="rect">
            <a:avLst/>
          </a:prstGeom>
        </p:spPr>
      </p:pic>
      <p:pic>
        <p:nvPicPr>
          <p:cNvPr id="7" name="Picture 7" descr="Chart&#10;&#10;Description automatically generated">
            <a:extLst>
              <a:ext uri="{FF2B5EF4-FFF2-40B4-BE49-F238E27FC236}">
                <a16:creationId xmlns:a16="http://schemas.microsoft.com/office/drawing/2014/main" id="{1D1E830D-D06D-D6AE-DA82-1664B3E37C19}"/>
              </a:ext>
            </a:extLst>
          </p:cNvPr>
          <p:cNvPicPr>
            <a:picLocks noChangeAspect="1"/>
          </p:cNvPicPr>
          <p:nvPr/>
        </p:nvPicPr>
        <p:blipFill>
          <a:blip r:embed="rId5"/>
          <a:stretch>
            <a:fillRect/>
          </a:stretch>
        </p:blipFill>
        <p:spPr>
          <a:xfrm>
            <a:off x="3374755" y="5217345"/>
            <a:ext cx="2152328" cy="1314959"/>
          </a:xfrm>
          <a:prstGeom prst="rect">
            <a:avLst/>
          </a:prstGeom>
        </p:spPr>
      </p:pic>
      <p:sp>
        <p:nvSpPr>
          <p:cNvPr id="10" name="TextBox 9">
            <a:extLst>
              <a:ext uri="{FF2B5EF4-FFF2-40B4-BE49-F238E27FC236}">
                <a16:creationId xmlns:a16="http://schemas.microsoft.com/office/drawing/2014/main" id="{D5C6A2C5-E0A9-1212-6454-4B66FED14B0C}"/>
              </a:ext>
            </a:extLst>
          </p:cNvPr>
          <p:cNvSpPr txBox="1"/>
          <p:nvPr/>
        </p:nvSpPr>
        <p:spPr>
          <a:xfrm>
            <a:off x="457199" y="1284422"/>
            <a:ext cx="6428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The following diagram shows the boxplot for ball by ball data</a:t>
            </a:r>
            <a:endParaRPr lang="en-US" dirty="0"/>
          </a:p>
        </p:txBody>
      </p:sp>
      <p:sp>
        <p:nvSpPr>
          <p:cNvPr id="3" name="TextBox 2">
            <a:extLst>
              <a:ext uri="{FF2B5EF4-FFF2-40B4-BE49-F238E27FC236}">
                <a16:creationId xmlns:a16="http://schemas.microsoft.com/office/drawing/2014/main" id="{F716A395-878E-2428-17F6-C970B733095A}"/>
              </a:ext>
            </a:extLst>
          </p:cNvPr>
          <p:cNvSpPr txBox="1"/>
          <p:nvPr/>
        </p:nvSpPr>
        <p:spPr>
          <a:xfrm>
            <a:off x="5796136" y="5805264"/>
            <a:ext cx="2721906" cy="738664"/>
          </a:xfrm>
          <a:prstGeom prst="rect">
            <a:avLst/>
          </a:prstGeom>
          <a:noFill/>
        </p:spPr>
        <p:txBody>
          <a:bodyPr wrap="square" rtlCol="0">
            <a:spAutoFit/>
          </a:bodyPr>
          <a:lstStyle/>
          <a:p>
            <a:r>
              <a:rPr lang="en-IN" sz="1400" dirty="0"/>
              <a:t>In this data there is no continuous variable so there are no outliers </a:t>
            </a:r>
            <a:endParaRPr lang="en-US" sz="1400" dirty="0"/>
          </a:p>
        </p:txBody>
      </p:sp>
    </p:spTree>
    <p:extLst>
      <p:ext uri="{BB962C8B-B14F-4D97-AF65-F5344CB8AC3E}">
        <p14:creationId xmlns:p14="http://schemas.microsoft.com/office/powerpoint/2010/main" val="269938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007E606-BF14-4D30-A51F-0442F7656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A89FB4-477B-DE29-A8F9-2DCC5602E4CA}"/>
              </a:ext>
            </a:extLst>
          </p:cNvPr>
          <p:cNvSpPr>
            <a:spLocks noGrp="1"/>
          </p:cNvSpPr>
          <p:nvPr>
            <p:ph type="title"/>
          </p:nvPr>
        </p:nvSpPr>
        <p:spPr>
          <a:xfrm>
            <a:off x="1645879" y="-165315"/>
            <a:ext cx="5117058" cy="1356360"/>
          </a:xfrm>
        </p:spPr>
        <p:txBody>
          <a:bodyPr vert="horz" lIns="91440" tIns="45720" rIns="91440" bIns="45720" rtlCol="0" anchor="ctr">
            <a:normAutofit/>
          </a:bodyPr>
          <a:lstStyle/>
          <a:p>
            <a:pPr defTabSz="914400"/>
            <a:r>
              <a:rPr lang="en-US" sz="2800" b="1" cap="all" dirty="0"/>
              <a:t>VISUALIZATION OF  DATASETS</a:t>
            </a:r>
            <a:endParaRPr lang="en-US" sz="2800" dirty="0"/>
          </a:p>
        </p:txBody>
      </p:sp>
      <p:pic>
        <p:nvPicPr>
          <p:cNvPr id="4" name="Picture 4" descr="A picture containing shoji, silhouette&#10;&#10;Description automatically generated">
            <a:extLst>
              <a:ext uri="{FF2B5EF4-FFF2-40B4-BE49-F238E27FC236}">
                <a16:creationId xmlns:a16="http://schemas.microsoft.com/office/drawing/2014/main" id="{1E96A09E-AC61-D8AD-0185-1B915FF2468B}"/>
              </a:ext>
            </a:extLst>
          </p:cNvPr>
          <p:cNvPicPr>
            <a:picLocks noGrp="1" noChangeAspect="1"/>
          </p:cNvPicPr>
          <p:nvPr>
            <p:ph idx="1"/>
          </p:nvPr>
        </p:nvPicPr>
        <p:blipFill>
          <a:blip r:embed="rId2"/>
          <a:stretch>
            <a:fillRect/>
          </a:stretch>
        </p:blipFill>
        <p:spPr>
          <a:xfrm>
            <a:off x="411887" y="673339"/>
            <a:ext cx="5170314" cy="5170314"/>
          </a:xfrm>
          <a:prstGeom prst="rect">
            <a:avLst/>
          </a:prstGeom>
        </p:spPr>
      </p:pic>
      <p:sp>
        <p:nvSpPr>
          <p:cNvPr id="5" name="TextBox 4">
            <a:extLst>
              <a:ext uri="{FF2B5EF4-FFF2-40B4-BE49-F238E27FC236}">
                <a16:creationId xmlns:a16="http://schemas.microsoft.com/office/drawing/2014/main" id="{E622CB6A-A834-5DB1-7FB5-6DD4CFC72C15}"/>
              </a:ext>
            </a:extLst>
          </p:cNvPr>
          <p:cNvSpPr txBox="1"/>
          <p:nvPr/>
        </p:nvSpPr>
        <p:spPr>
          <a:xfrm>
            <a:off x="1994591" y="6019154"/>
            <a:ext cx="2414541" cy="10745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buClr>
                <a:schemeClr val="accent1"/>
              </a:buClr>
              <a:buSzPct val="80000"/>
            </a:pPr>
            <a:r>
              <a:rPr lang="en-US" dirty="0">
                <a:latin typeface="+mn-lt"/>
              </a:rPr>
              <a:t>PAIR PLOT</a:t>
            </a:r>
            <a:endParaRPr lang="en-US" dirty="0"/>
          </a:p>
        </p:txBody>
      </p:sp>
      <p:sp>
        <p:nvSpPr>
          <p:cNvPr id="3" name="TextBox 2">
            <a:extLst>
              <a:ext uri="{FF2B5EF4-FFF2-40B4-BE49-F238E27FC236}">
                <a16:creationId xmlns:a16="http://schemas.microsoft.com/office/drawing/2014/main" id="{DF93382B-CCF2-2DA1-96B3-D7CFFBEE5D69}"/>
              </a:ext>
            </a:extLst>
          </p:cNvPr>
          <p:cNvSpPr txBox="1"/>
          <p:nvPr/>
        </p:nvSpPr>
        <p:spPr>
          <a:xfrm>
            <a:off x="6251168" y="1747634"/>
            <a:ext cx="2376264" cy="3600986"/>
          </a:xfrm>
          <a:prstGeom prst="rect">
            <a:avLst/>
          </a:prstGeom>
          <a:noFill/>
        </p:spPr>
        <p:txBody>
          <a:bodyPr wrap="square" rtlCol="0">
            <a:spAutoFit/>
          </a:bodyPr>
          <a:lstStyle/>
          <a:p>
            <a:r>
              <a:rPr lang="en-IN" sz="2000" dirty="0"/>
              <a:t>We have used the Pair plot to study the relationship of each and every column with each other and </a:t>
            </a:r>
            <a:r>
              <a:rPr lang="en-IN" sz="2000" dirty="0" err="1"/>
              <a:t>foundout</a:t>
            </a:r>
            <a:r>
              <a:rPr lang="en-IN" sz="2000" dirty="0"/>
              <a:t> </a:t>
            </a:r>
          </a:p>
          <a:p>
            <a:r>
              <a:rPr lang="en-IN" sz="2000" dirty="0"/>
              <a:t>there is a linear relationship between </a:t>
            </a:r>
            <a:r>
              <a:rPr lang="en-IN" sz="2000" dirty="0" err="1"/>
              <a:t>batsman_run,extra_run</a:t>
            </a:r>
            <a:r>
              <a:rPr lang="en-IN" sz="2000" dirty="0"/>
              <a:t> and </a:t>
            </a:r>
            <a:r>
              <a:rPr lang="en-IN" sz="2000" dirty="0" err="1"/>
              <a:t>total_run</a:t>
            </a:r>
            <a:r>
              <a:rPr lang="en-IN" sz="2800" dirty="0"/>
              <a:t>.</a:t>
            </a:r>
            <a:endParaRPr lang="en-US" sz="2800" dirty="0"/>
          </a:p>
        </p:txBody>
      </p:sp>
      <p:pic>
        <p:nvPicPr>
          <p:cNvPr id="8" name="Picture 7">
            <a:extLst>
              <a:ext uri="{FF2B5EF4-FFF2-40B4-BE49-F238E27FC236}">
                <a16:creationId xmlns:a16="http://schemas.microsoft.com/office/drawing/2014/main" id="{86647FA2-3587-EA99-AF99-97A961F3D4D0}"/>
              </a:ext>
            </a:extLst>
          </p:cNvPr>
          <p:cNvPicPr>
            <a:picLocks noChangeAspect="1"/>
          </p:cNvPicPr>
          <p:nvPr/>
        </p:nvPicPr>
        <p:blipFill>
          <a:blip r:embed="rId3"/>
          <a:stretch>
            <a:fillRect/>
          </a:stretch>
        </p:blipFill>
        <p:spPr>
          <a:xfrm>
            <a:off x="2414904" y="1612515"/>
            <a:ext cx="3439005" cy="533474"/>
          </a:xfrm>
          <a:prstGeom prst="rect">
            <a:avLst/>
          </a:prstGeom>
        </p:spPr>
      </p:pic>
    </p:spTree>
    <p:extLst>
      <p:ext uri="{BB962C8B-B14F-4D97-AF65-F5344CB8AC3E}">
        <p14:creationId xmlns:p14="http://schemas.microsoft.com/office/powerpoint/2010/main" val="249983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5C5A-B577-4B1F-1B05-A289BE503259}"/>
              </a:ext>
            </a:extLst>
          </p:cNvPr>
          <p:cNvSpPr>
            <a:spLocks noGrp="1"/>
          </p:cNvSpPr>
          <p:nvPr>
            <p:ph type="title"/>
          </p:nvPr>
        </p:nvSpPr>
        <p:spPr/>
        <p:txBody>
          <a:bodyPr/>
          <a:lstStyle/>
          <a:p>
            <a:r>
              <a:rPr lang="en-IN" dirty="0"/>
              <a:t>Histogram for Winning Team</a:t>
            </a:r>
            <a:endParaRPr lang="en-US" dirty="0"/>
          </a:p>
        </p:txBody>
      </p:sp>
      <p:pic>
        <p:nvPicPr>
          <p:cNvPr id="5" name="Content Placeholder 4">
            <a:extLst>
              <a:ext uri="{FF2B5EF4-FFF2-40B4-BE49-F238E27FC236}">
                <a16:creationId xmlns:a16="http://schemas.microsoft.com/office/drawing/2014/main" id="{4508D6F9-58DF-DFF0-7844-A9A04D9E5035}"/>
              </a:ext>
            </a:extLst>
          </p:cNvPr>
          <p:cNvPicPr>
            <a:picLocks noGrp="1" noChangeAspect="1"/>
          </p:cNvPicPr>
          <p:nvPr>
            <p:ph idx="1"/>
          </p:nvPr>
        </p:nvPicPr>
        <p:blipFill>
          <a:blip r:embed="rId2"/>
          <a:stretch>
            <a:fillRect/>
          </a:stretch>
        </p:blipFill>
        <p:spPr>
          <a:xfrm>
            <a:off x="828934" y="1844824"/>
            <a:ext cx="7404100" cy="3460670"/>
          </a:xfrm>
        </p:spPr>
      </p:pic>
      <p:sp>
        <p:nvSpPr>
          <p:cNvPr id="6" name="TextBox 5">
            <a:extLst>
              <a:ext uri="{FF2B5EF4-FFF2-40B4-BE49-F238E27FC236}">
                <a16:creationId xmlns:a16="http://schemas.microsoft.com/office/drawing/2014/main" id="{20D009E1-644B-1698-E6FC-23F905E02907}"/>
              </a:ext>
            </a:extLst>
          </p:cNvPr>
          <p:cNvSpPr txBox="1"/>
          <p:nvPr/>
        </p:nvSpPr>
        <p:spPr>
          <a:xfrm>
            <a:off x="1547664" y="5661248"/>
            <a:ext cx="6480720" cy="646331"/>
          </a:xfrm>
          <a:prstGeom prst="rect">
            <a:avLst/>
          </a:prstGeom>
          <a:noFill/>
        </p:spPr>
        <p:txBody>
          <a:bodyPr wrap="square" rtlCol="0">
            <a:spAutoFit/>
          </a:bodyPr>
          <a:lstStyle/>
          <a:p>
            <a:r>
              <a:rPr lang="en-IN" dirty="0"/>
              <a:t>The histograms show the number of matches won by each team</a:t>
            </a:r>
            <a:endParaRPr lang="en-US" dirty="0"/>
          </a:p>
        </p:txBody>
      </p:sp>
    </p:spTree>
    <p:extLst>
      <p:ext uri="{BB962C8B-B14F-4D97-AF65-F5344CB8AC3E}">
        <p14:creationId xmlns:p14="http://schemas.microsoft.com/office/powerpoint/2010/main" val="364894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24" name="Rectangle 36917">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6925" name="Rectangle 36919">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6866" name="Rectangle 2"/>
          <p:cNvSpPr>
            <a:spLocks noGrp="1" noChangeArrowheads="1"/>
          </p:cNvSpPr>
          <p:nvPr>
            <p:ph type="title"/>
          </p:nvPr>
        </p:nvSpPr>
        <p:spPr>
          <a:xfrm>
            <a:off x="4948113" y="299634"/>
            <a:ext cx="4023333" cy="1356360"/>
          </a:xfrm>
        </p:spPr>
        <p:txBody>
          <a:bodyPr vert="horz" lIns="91440" tIns="45720" rIns="91440" bIns="45720" rtlCol="0" anchor="ctr">
            <a:normAutofit/>
          </a:bodyPr>
          <a:lstStyle/>
          <a:p>
            <a:pPr defTabSz="914400"/>
            <a:r>
              <a:rPr lang="en-US" sz="3600" b="1" dirty="0"/>
              <a:t>INTRODUCTION</a:t>
            </a:r>
          </a:p>
        </p:txBody>
      </p:sp>
      <p:pic>
        <p:nvPicPr>
          <p:cNvPr id="2" name="Picture 2" descr="A screenshot of a video game&#10;&#10;Description automatically generated">
            <a:extLst>
              <a:ext uri="{FF2B5EF4-FFF2-40B4-BE49-F238E27FC236}">
                <a16:creationId xmlns:a16="http://schemas.microsoft.com/office/drawing/2014/main" id="{D97ECD18-F258-A577-99EA-94280BEECC60}"/>
              </a:ext>
            </a:extLst>
          </p:cNvPr>
          <p:cNvPicPr>
            <a:picLocks noChangeAspect="1"/>
          </p:cNvPicPr>
          <p:nvPr/>
        </p:nvPicPr>
        <p:blipFill rotWithShape="1">
          <a:blip r:embed="rId2"/>
          <a:srcRect l="35227" r="20256" b="-1"/>
          <a:stretch/>
        </p:blipFill>
        <p:spPr>
          <a:xfrm>
            <a:off x="654048" y="1251322"/>
            <a:ext cx="3445286" cy="4353375"/>
          </a:xfrm>
          <a:prstGeom prst="rect">
            <a:avLst/>
          </a:prstGeom>
          <a:noFill/>
        </p:spPr>
      </p:pic>
      <p:sp>
        <p:nvSpPr>
          <p:cNvPr id="36879" name="Rectangle 3"/>
          <p:cNvSpPr>
            <a:spLocks noGrp="1" noChangeArrowheads="1"/>
          </p:cNvSpPr>
          <p:nvPr>
            <p:ph sz="half" idx="2"/>
          </p:nvPr>
        </p:nvSpPr>
        <p:spPr>
          <a:xfrm>
            <a:off x="4580027" y="1679629"/>
            <a:ext cx="4023333" cy="4038600"/>
          </a:xfrm>
        </p:spPr>
        <p:txBody>
          <a:bodyPr vert="horz" lIns="91440" tIns="45720" rIns="91440" bIns="45720" numCol="1" rtlCol="0" anchor="t" anchorCtr="0" compatLnSpc="1">
            <a:prstTxWarp prst="textNoShape">
              <a:avLst/>
            </a:prstTxWarp>
            <a:noAutofit/>
          </a:bodyPr>
          <a:lstStyle/>
          <a:p>
            <a:pPr indent="-182880" defTabSz="914400"/>
            <a:endParaRPr lang="en-US" sz="1200" dirty="0"/>
          </a:p>
          <a:p>
            <a:pPr marL="285750" indent="-182880" defTabSz="914400"/>
            <a:r>
              <a:rPr lang="en-US" sz="1400" dirty="0">
                <a:solidFill>
                  <a:schemeClr val="tx1"/>
                </a:solidFill>
              </a:rPr>
              <a:t>Ever thought about how important big data is to cricket? Cricket is not an exception, since it too generates a data that may be examined for further understanding.</a:t>
            </a:r>
          </a:p>
          <a:p>
            <a:pPr marL="0" indent="-182880" defTabSz="914400"/>
            <a:endParaRPr lang="en-US" sz="1400" dirty="0">
              <a:solidFill>
                <a:schemeClr val="tx1"/>
              </a:solidFill>
            </a:endParaRPr>
          </a:p>
          <a:p>
            <a:pPr indent="-182880" defTabSz="914400"/>
            <a:r>
              <a:rPr lang="en-US" sz="1400" dirty="0">
                <a:solidFill>
                  <a:schemeClr val="tx1"/>
                </a:solidFill>
              </a:rPr>
              <a:t>Analyzing data in cricket is beneficial not only to the players, but also to the team, because it allows everyone to discover and overcome their flaws. The information can also assist organizers understand their finances.</a:t>
            </a:r>
            <a:endParaRPr lang="en-US" altLang="ko-KR" sz="1400" dirty="0">
              <a:solidFill>
                <a:schemeClr val="tx1"/>
              </a:solidFill>
              <a:ea typeface="맑은 고딕"/>
            </a:endParaRPr>
          </a:p>
          <a:p>
            <a:pPr indent="-182880" defTabSz="914400"/>
            <a:endParaRPr lang="en-US" sz="1400" dirty="0">
              <a:solidFill>
                <a:schemeClr val="tx1"/>
              </a:solidFill>
            </a:endParaRPr>
          </a:p>
          <a:p>
            <a:pPr indent="-182880" defTabSz="914400"/>
            <a:r>
              <a:rPr lang="en-US" sz="1400" dirty="0">
                <a:solidFill>
                  <a:schemeClr val="tx1"/>
                </a:solidFill>
              </a:rPr>
              <a:t>Despite India is the richest cricket market, it is not the only one. As a consequence, many are willing to pay a high price to witness their idols in action in a live match. It goes without saying that watching a sporting event live differs greatly from viewing it on television. These organizations make income by selling tickets and television rights to television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D7F07B8E-1193-72C4-1A4A-21AC8DDC1F89}"/>
              </a:ext>
            </a:extLst>
          </p:cNvPr>
          <p:cNvPicPr>
            <a:picLocks noChangeAspect="1"/>
          </p:cNvPicPr>
          <p:nvPr/>
        </p:nvPicPr>
        <p:blipFill>
          <a:blip r:embed="rId2"/>
          <a:stretch>
            <a:fillRect/>
          </a:stretch>
        </p:blipFill>
        <p:spPr>
          <a:xfrm>
            <a:off x="371960" y="816645"/>
            <a:ext cx="4690175" cy="1233898"/>
          </a:xfrm>
          <a:prstGeom prst="rect">
            <a:avLst/>
          </a:prstGeom>
        </p:spPr>
      </p:pic>
      <p:pic>
        <p:nvPicPr>
          <p:cNvPr id="7" name="Picture 7" descr="Chart, treemap chart&#10;&#10;Description automatically generated">
            <a:extLst>
              <a:ext uri="{FF2B5EF4-FFF2-40B4-BE49-F238E27FC236}">
                <a16:creationId xmlns:a16="http://schemas.microsoft.com/office/drawing/2014/main" id="{4F381640-6B68-1A92-6A76-014588BDB22C}"/>
              </a:ext>
            </a:extLst>
          </p:cNvPr>
          <p:cNvPicPr>
            <a:picLocks noChangeAspect="1"/>
          </p:cNvPicPr>
          <p:nvPr/>
        </p:nvPicPr>
        <p:blipFill>
          <a:blip r:embed="rId3"/>
          <a:stretch>
            <a:fillRect/>
          </a:stretch>
        </p:blipFill>
        <p:spPr>
          <a:xfrm>
            <a:off x="371959" y="2056899"/>
            <a:ext cx="4690174" cy="4555565"/>
          </a:xfrm>
          <a:prstGeom prst="rect">
            <a:avLst/>
          </a:prstGeom>
        </p:spPr>
      </p:pic>
      <p:sp>
        <p:nvSpPr>
          <p:cNvPr id="8" name="TextBox 7">
            <a:extLst>
              <a:ext uri="{FF2B5EF4-FFF2-40B4-BE49-F238E27FC236}">
                <a16:creationId xmlns:a16="http://schemas.microsoft.com/office/drawing/2014/main" id="{3B3FF906-2565-7FED-FFA5-89DF73E0C6B5}"/>
              </a:ext>
            </a:extLst>
          </p:cNvPr>
          <p:cNvSpPr txBox="1"/>
          <p:nvPr/>
        </p:nvSpPr>
        <p:spPr>
          <a:xfrm>
            <a:off x="2722858" y="161762"/>
            <a:ext cx="37186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Arial"/>
                <a:cs typeface="Arial"/>
              </a:rPr>
              <a:t>Heatmap for correlation</a:t>
            </a:r>
            <a:endParaRPr lang="en-US" sz="2000" b="1" dirty="0">
              <a:latin typeface="Arial"/>
            </a:endParaRPr>
          </a:p>
        </p:txBody>
      </p:sp>
      <p:sp>
        <p:nvSpPr>
          <p:cNvPr id="9" name="TextBox 8">
            <a:extLst>
              <a:ext uri="{FF2B5EF4-FFF2-40B4-BE49-F238E27FC236}">
                <a16:creationId xmlns:a16="http://schemas.microsoft.com/office/drawing/2014/main" id="{3BAFE634-5338-288C-BEB2-8E89EEDA55C1}"/>
              </a:ext>
            </a:extLst>
          </p:cNvPr>
          <p:cNvSpPr txBox="1"/>
          <p:nvPr/>
        </p:nvSpPr>
        <p:spPr>
          <a:xfrm>
            <a:off x="6581936" y="2092271"/>
            <a:ext cx="868711"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DB949A63-0A4F-1EF1-3120-0598267D4219}"/>
              </a:ext>
            </a:extLst>
          </p:cNvPr>
          <p:cNvSpPr txBox="1"/>
          <p:nvPr/>
        </p:nvSpPr>
        <p:spPr>
          <a:xfrm>
            <a:off x="6372709" y="880497"/>
            <a:ext cx="418454" cy="392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B81AD2A8-8DF9-D1F1-7EE9-21282EB4CE07}"/>
              </a:ext>
            </a:extLst>
          </p:cNvPr>
          <p:cNvSpPr txBox="1"/>
          <p:nvPr/>
        </p:nvSpPr>
        <p:spPr>
          <a:xfrm>
            <a:off x="5467499" y="1432799"/>
            <a:ext cx="317339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Corbel"/>
                <a:cs typeface="Arial"/>
              </a:rPr>
              <a:t>The following heatmap use find correlations between two variables in our dataset as we can see in our heatmap there is a strong correlation between two variables Total run and batsman run</a:t>
            </a:r>
          </a:p>
        </p:txBody>
      </p:sp>
    </p:spTree>
    <p:extLst>
      <p:ext uri="{BB962C8B-B14F-4D97-AF65-F5344CB8AC3E}">
        <p14:creationId xmlns:p14="http://schemas.microsoft.com/office/powerpoint/2010/main" val="301040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42">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4">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Rectangle 46">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1575"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6" name="Rectangle 48">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4708" y="246887"/>
            <a:ext cx="3298316"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50">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77713" y="4405863"/>
            <a:ext cx="207230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0" name="Rectangle 52">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450" y="246888"/>
            <a:ext cx="879348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CD26487-7F6A-AA65-2FE8-87531CF77C7B}"/>
              </a:ext>
            </a:extLst>
          </p:cNvPr>
          <p:cNvSpPr>
            <a:spLocks noGrp="1"/>
          </p:cNvSpPr>
          <p:nvPr>
            <p:ph type="title"/>
          </p:nvPr>
        </p:nvSpPr>
        <p:spPr>
          <a:xfrm>
            <a:off x="6236353" y="-519325"/>
            <a:ext cx="2335025" cy="3622844"/>
          </a:xfrm>
        </p:spPr>
        <p:txBody>
          <a:bodyPr vert="horz" lIns="91440" tIns="45720" rIns="91440" bIns="45720" rtlCol="0" anchor="b">
            <a:normAutofit/>
          </a:bodyPr>
          <a:lstStyle/>
          <a:p>
            <a:pPr algn="ctr" defTabSz="914400">
              <a:lnSpc>
                <a:spcPct val="85000"/>
              </a:lnSpc>
            </a:pPr>
            <a:r>
              <a:rPr lang="en-US" sz="3600" b="1" cap="all">
                <a:solidFill>
                  <a:srgbClr val="FFFFFF"/>
                </a:solidFill>
              </a:rPr>
              <a:t>Winning matches of each team</a:t>
            </a:r>
          </a:p>
        </p:txBody>
      </p:sp>
      <p:pic>
        <p:nvPicPr>
          <p:cNvPr id="35" name="Picture 35" descr="Chart, bar chart&#10;&#10;Description automatically generated">
            <a:extLst>
              <a:ext uri="{FF2B5EF4-FFF2-40B4-BE49-F238E27FC236}">
                <a16:creationId xmlns:a16="http://schemas.microsoft.com/office/drawing/2014/main" id="{EC75C1E8-2EBF-7DB9-8306-90B90EDF5BBD}"/>
              </a:ext>
            </a:extLst>
          </p:cNvPr>
          <p:cNvPicPr>
            <a:picLocks noChangeAspect="1"/>
          </p:cNvPicPr>
          <p:nvPr/>
        </p:nvPicPr>
        <p:blipFill>
          <a:blip r:embed="rId2"/>
          <a:stretch>
            <a:fillRect/>
          </a:stretch>
        </p:blipFill>
        <p:spPr>
          <a:xfrm>
            <a:off x="324709" y="307705"/>
            <a:ext cx="5202546" cy="3383107"/>
          </a:xfrm>
          <a:prstGeom prst="rect">
            <a:avLst/>
          </a:prstGeom>
        </p:spPr>
      </p:pic>
      <p:sp>
        <p:nvSpPr>
          <p:cNvPr id="5" name="TextBox 4">
            <a:extLst>
              <a:ext uri="{FF2B5EF4-FFF2-40B4-BE49-F238E27FC236}">
                <a16:creationId xmlns:a16="http://schemas.microsoft.com/office/drawing/2014/main" id="{4C048A47-C772-82BF-880B-D5D7D192E8AF}"/>
              </a:ext>
            </a:extLst>
          </p:cNvPr>
          <p:cNvSpPr txBox="1"/>
          <p:nvPr/>
        </p:nvSpPr>
        <p:spPr>
          <a:xfrm>
            <a:off x="857251" y="2546430"/>
            <a:ext cx="3813134" cy="354957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lnSpc>
                <a:spcPct val="90000"/>
              </a:lnSpc>
              <a:spcAft>
                <a:spcPts val="600"/>
              </a:spcAft>
              <a:buClr>
                <a:schemeClr val="accent1"/>
              </a:buClr>
              <a:buSzPct val="80000"/>
              <a:buFont typeface="Corbel" pitchFamily="34" charset="0"/>
              <a:buChar char="•"/>
            </a:pPr>
            <a:endParaRPr lang="en-US" sz="1600" dirty="0">
              <a:solidFill>
                <a:schemeClr val="accent1"/>
              </a:solidFill>
              <a:latin typeface="+mn-lt"/>
            </a:endParaRPr>
          </a:p>
        </p:txBody>
      </p:sp>
      <p:sp>
        <p:nvSpPr>
          <p:cNvPr id="36" name="TextBox 35">
            <a:extLst>
              <a:ext uri="{FF2B5EF4-FFF2-40B4-BE49-F238E27FC236}">
                <a16:creationId xmlns:a16="http://schemas.microsoft.com/office/drawing/2014/main" id="{A899D117-1EEB-8DDD-0D05-D93E1AB28D99}"/>
              </a:ext>
            </a:extLst>
          </p:cNvPr>
          <p:cNvSpPr txBox="1"/>
          <p:nvPr/>
        </p:nvSpPr>
        <p:spPr>
          <a:xfrm>
            <a:off x="435763" y="3795973"/>
            <a:ext cx="465610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rial"/>
                <a:cs typeface="Arial"/>
              </a:rPr>
              <a:t>From this graph we can see that Gujarat Titans have highest win of 12 matches followed by Chennai Super kings is the least winning team showcased in </a:t>
            </a:r>
            <a:r>
              <a:rPr lang="en-US" sz="2400" dirty="0" err="1">
                <a:latin typeface="Arial"/>
                <a:cs typeface="Arial"/>
              </a:rPr>
              <a:t>countplot</a:t>
            </a:r>
            <a:r>
              <a:rPr lang="en-US" sz="2400" dirty="0">
                <a:latin typeface="Arial"/>
                <a:cs typeface="Arial"/>
              </a:rPr>
              <a:t>.</a:t>
            </a:r>
            <a:endParaRPr lang="en-US" sz="2400" dirty="0">
              <a:latin typeface="Arial"/>
            </a:endParaRPr>
          </a:p>
        </p:txBody>
      </p:sp>
      <p:pic>
        <p:nvPicPr>
          <p:cNvPr id="37" name="Picture 51" descr="A picture containing grass, outdoor, sport&#10;&#10;Description automatically generated">
            <a:extLst>
              <a:ext uri="{FF2B5EF4-FFF2-40B4-BE49-F238E27FC236}">
                <a16:creationId xmlns:a16="http://schemas.microsoft.com/office/drawing/2014/main" id="{F3F2D010-8EFC-EA58-8F16-30DF08DA4B9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28841" y="4402998"/>
            <a:ext cx="2743199" cy="1829714"/>
          </a:xfrm>
          <a:prstGeom prst="rect">
            <a:avLst/>
          </a:prstGeom>
        </p:spPr>
      </p:pic>
      <p:sp>
        <p:nvSpPr>
          <p:cNvPr id="52" name="TextBox 51">
            <a:extLst>
              <a:ext uri="{FF2B5EF4-FFF2-40B4-BE49-F238E27FC236}">
                <a16:creationId xmlns:a16="http://schemas.microsoft.com/office/drawing/2014/main" id="{4F2CEE86-B24D-92B4-F676-254C7656B080}"/>
              </a:ext>
            </a:extLst>
          </p:cNvPr>
          <p:cNvSpPr txBox="1"/>
          <p:nvPr/>
        </p:nvSpPr>
        <p:spPr>
          <a:xfrm>
            <a:off x="6116019" y="6309747"/>
            <a:ext cx="2743200" cy="317500"/>
          </a:xfrm>
          <a:prstGeom prst="rect">
            <a:avLst/>
          </a:prstGeom>
        </p:spPr>
        <p:txBody>
          <a:bodyPr lIns="91440" tIns="45720" rIns="91440" bIns="45720" anchor="t">
            <a:normAutofit fontScale="92500" lnSpcReduction="20000"/>
          </a:bodyPr>
          <a:lstStyle/>
          <a:p>
            <a:endParaRPr lang="en-US" dirty="0">
              <a:latin typeface="Arial"/>
              <a:cs typeface="Arial"/>
            </a:endParaRPr>
          </a:p>
        </p:txBody>
      </p:sp>
    </p:spTree>
    <p:extLst>
      <p:ext uri="{BB962C8B-B14F-4D97-AF65-F5344CB8AC3E}">
        <p14:creationId xmlns:p14="http://schemas.microsoft.com/office/powerpoint/2010/main" val="1531882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BC47-0CB7-81D5-677C-F89C8674C877}"/>
              </a:ext>
            </a:extLst>
          </p:cNvPr>
          <p:cNvSpPr>
            <a:spLocks noGrp="1"/>
          </p:cNvSpPr>
          <p:nvPr>
            <p:ph type="title"/>
          </p:nvPr>
        </p:nvSpPr>
        <p:spPr>
          <a:xfrm>
            <a:off x="1390004" y="-126570"/>
            <a:ext cx="7406640" cy="1356360"/>
          </a:xfrm>
        </p:spPr>
        <p:txBody>
          <a:bodyPr/>
          <a:lstStyle/>
          <a:p>
            <a:r>
              <a:rPr lang="en-IN" dirty="0"/>
              <a:t>Most IPL Run By A Batsman</a:t>
            </a:r>
            <a:endParaRPr lang="en-US" dirty="0"/>
          </a:p>
        </p:txBody>
      </p:sp>
      <p:pic>
        <p:nvPicPr>
          <p:cNvPr id="5" name="Content Placeholder 4">
            <a:extLst>
              <a:ext uri="{FF2B5EF4-FFF2-40B4-BE49-F238E27FC236}">
                <a16:creationId xmlns:a16="http://schemas.microsoft.com/office/drawing/2014/main" id="{D07721B1-B9CB-8498-B349-2F3B0C6D834F}"/>
              </a:ext>
            </a:extLst>
          </p:cNvPr>
          <p:cNvPicPr>
            <a:picLocks noGrp="1" noChangeAspect="1"/>
          </p:cNvPicPr>
          <p:nvPr>
            <p:ph idx="1"/>
          </p:nvPr>
        </p:nvPicPr>
        <p:blipFill>
          <a:blip r:embed="rId2"/>
          <a:stretch>
            <a:fillRect/>
          </a:stretch>
        </p:blipFill>
        <p:spPr>
          <a:xfrm>
            <a:off x="486250" y="1544018"/>
            <a:ext cx="5220795" cy="4038600"/>
          </a:xfrm>
        </p:spPr>
      </p:pic>
      <p:pic>
        <p:nvPicPr>
          <p:cNvPr id="3" name="Picture 3">
            <a:extLst>
              <a:ext uri="{FF2B5EF4-FFF2-40B4-BE49-F238E27FC236}">
                <a16:creationId xmlns:a16="http://schemas.microsoft.com/office/drawing/2014/main" id="{7641ED88-34A0-8069-2AF0-6B46298B25D5}"/>
              </a:ext>
            </a:extLst>
          </p:cNvPr>
          <p:cNvPicPr>
            <a:picLocks noChangeAspect="1"/>
          </p:cNvPicPr>
          <p:nvPr/>
        </p:nvPicPr>
        <p:blipFill>
          <a:blip r:embed="rId3"/>
          <a:stretch>
            <a:fillRect/>
          </a:stretch>
        </p:blipFill>
        <p:spPr>
          <a:xfrm>
            <a:off x="6086960" y="3319569"/>
            <a:ext cx="2743200" cy="2814828"/>
          </a:xfrm>
          <a:prstGeom prst="rect">
            <a:avLst/>
          </a:prstGeom>
        </p:spPr>
      </p:pic>
    </p:spTree>
    <p:extLst>
      <p:ext uri="{BB962C8B-B14F-4D97-AF65-F5344CB8AC3E}">
        <p14:creationId xmlns:p14="http://schemas.microsoft.com/office/powerpoint/2010/main" val="256054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ebsite&#10;&#10;Description automatically generated">
            <a:extLst>
              <a:ext uri="{FF2B5EF4-FFF2-40B4-BE49-F238E27FC236}">
                <a16:creationId xmlns:a16="http://schemas.microsoft.com/office/drawing/2014/main" id="{C2B5EBB4-6DE5-6FC4-16AA-5AA71F4C0173}"/>
              </a:ext>
            </a:extLst>
          </p:cNvPr>
          <p:cNvPicPr>
            <a:picLocks noChangeAspect="1"/>
          </p:cNvPicPr>
          <p:nvPr/>
        </p:nvPicPr>
        <p:blipFill rotWithShape="1">
          <a:blip r:embed="rId2"/>
          <a:srcRect l="11241" r="11241"/>
          <a:stretch/>
        </p:blipFill>
        <p:spPr>
          <a:xfrm>
            <a:off x="-29040" y="149104"/>
            <a:ext cx="9143980" cy="6635213"/>
          </a:xfrm>
          <a:prstGeom prst="rect">
            <a:avLst/>
          </a:prstGeom>
        </p:spPr>
      </p:pic>
      <p:sp>
        <p:nvSpPr>
          <p:cNvPr id="2" name="Title 1">
            <a:extLst>
              <a:ext uri="{FF2B5EF4-FFF2-40B4-BE49-F238E27FC236}">
                <a16:creationId xmlns:a16="http://schemas.microsoft.com/office/drawing/2014/main" id="{57E3AD7F-57A4-A22D-58B0-018AC1782582}"/>
              </a:ext>
            </a:extLst>
          </p:cNvPr>
          <p:cNvSpPr>
            <a:spLocks noGrp="1"/>
          </p:cNvSpPr>
          <p:nvPr>
            <p:ph type="title"/>
          </p:nvPr>
        </p:nvSpPr>
        <p:spPr>
          <a:xfrm>
            <a:off x="445027" y="-202506"/>
            <a:ext cx="8695711" cy="1918691"/>
          </a:xfrm>
        </p:spPr>
        <p:txBody>
          <a:bodyPr vert="horz" lIns="91440" tIns="45720" rIns="91440" bIns="45720" rtlCol="0" anchor="b">
            <a:normAutofit/>
          </a:bodyPr>
          <a:lstStyle/>
          <a:p>
            <a:pPr algn="ctr" defTabSz="914400">
              <a:lnSpc>
                <a:spcPct val="85000"/>
              </a:lnSpc>
            </a:pPr>
            <a:r>
              <a:rPr lang="en-US" sz="3200" b="1" cap="all">
                <a:solidFill>
                  <a:srgbClr val="FFFFFF"/>
                </a:solidFill>
              </a:rPr>
              <a:t>TOSS DECISION IN WHICH TOSS WINNER </a:t>
            </a:r>
            <a:br>
              <a:rPr lang="en-US" sz="3200" b="1" cap="all">
                <a:solidFill>
                  <a:srgbClr val="FFFFFF"/>
                </a:solidFill>
              </a:rPr>
            </a:br>
            <a:r>
              <a:rPr lang="en-US" sz="3200" b="1" cap="all">
                <a:solidFill>
                  <a:srgbClr val="FFFFFF"/>
                </a:solidFill>
              </a:rPr>
              <a:t>IS THE GAME WINNER</a:t>
            </a:r>
          </a:p>
          <a:p>
            <a:pPr algn="ctr" defTabSz="914400">
              <a:lnSpc>
                <a:spcPct val="85000"/>
              </a:lnSpc>
            </a:pPr>
            <a:endParaRPr lang="en-US" sz="3200" b="1" cap="all">
              <a:solidFill>
                <a:srgbClr val="FFFFFF"/>
              </a:solidFill>
            </a:endParaRPr>
          </a:p>
        </p:txBody>
      </p:sp>
      <p:pic>
        <p:nvPicPr>
          <p:cNvPr id="8" name="Picture 9" descr="Chart, bar chart&#10;&#10;Description automatically generated">
            <a:extLst>
              <a:ext uri="{FF2B5EF4-FFF2-40B4-BE49-F238E27FC236}">
                <a16:creationId xmlns:a16="http://schemas.microsoft.com/office/drawing/2014/main" id="{567E2CBA-9637-4759-D3DA-486386CC0F62}"/>
              </a:ext>
            </a:extLst>
          </p:cNvPr>
          <p:cNvPicPr>
            <a:picLocks noChangeAspect="1"/>
          </p:cNvPicPr>
          <p:nvPr/>
        </p:nvPicPr>
        <p:blipFill>
          <a:blip r:embed="rId3"/>
          <a:stretch>
            <a:fillRect/>
          </a:stretch>
        </p:blipFill>
        <p:spPr>
          <a:xfrm>
            <a:off x="-52184" y="1435546"/>
            <a:ext cx="5614427" cy="5346973"/>
          </a:xfrm>
          <a:prstGeom prst="rect">
            <a:avLst/>
          </a:prstGeom>
        </p:spPr>
      </p:pic>
      <p:sp>
        <p:nvSpPr>
          <p:cNvPr id="10" name="TextBox 9">
            <a:extLst>
              <a:ext uri="{FF2B5EF4-FFF2-40B4-BE49-F238E27FC236}">
                <a16:creationId xmlns:a16="http://schemas.microsoft.com/office/drawing/2014/main" id="{8680E31C-31C2-577C-8B00-F1D9A62E87EB}"/>
              </a:ext>
            </a:extLst>
          </p:cNvPr>
          <p:cNvSpPr txBox="1"/>
          <p:nvPr/>
        </p:nvSpPr>
        <p:spPr>
          <a:xfrm>
            <a:off x="5562243" y="3002627"/>
            <a:ext cx="29921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rial"/>
                <a:cs typeface="Arial"/>
              </a:rPr>
              <a:t>From the following diagram we get to know that 38 times the toss winning teams had lost the matches whereas only 36 times teams had won the both toss and the match</a:t>
            </a:r>
          </a:p>
          <a:p>
            <a:endParaRPr lang="en-US" dirty="0">
              <a:cs typeface="Arial"/>
            </a:endParaRPr>
          </a:p>
        </p:txBody>
      </p:sp>
    </p:spTree>
    <p:extLst>
      <p:ext uri="{BB962C8B-B14F-4D97-AF65-F5344CB8AC3E}">
        <p14:creationId xmlns:p14="http://schemas.microsoft.com/office/powerpoint/2010/main" val="30518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DE99-0A60-928A-9AEF-170D932863CE}"/>
              </a:ext>
            </a:extLst>
          </p:cNvPr>
          <p:cNvSpPr>
            <a:spLocks noGrp="1"/>
          </p:cNvSpPr>
          <p:nvPr>
            <p:ph type="title"/>
          </p:nvPr>
        </p:nvSpPr>
        <p:spPr/>
        <p:txBody>
          <a:bodyPr/>
          <a:lstStyle/>
          <a:p>
            <a:r>
              <a:rPr lang="en-IN" dirty="0"/>
              <a:t>Most Centuries by Player</a:t>
            </a:r>
            <a:endParaRPr lang="en-US" dirty="0"/>
          </a:p>
        </p:txBody>
      </p:sp>
      <p:pic>
        <p:nvPicPr>
          <p:cNvPr id="5" name="Content Placeholder 4">
            <a:extLst>
              <a:ext uri="{FF2B5EF4-FFF2-40B4-BE49-F238E27FC236}">
                <a16:creationId xmlns:a16="http://schemas.microsoft.com/office/drawing/2014/main" id="{488AB6E3-BF8B-3105-D1CB-FE9CEDB8F952}"/>
              </a:ext>
            </a:extLst>
          </p:cNvPr>
          <p:cNvPicPr>
            <a:picLocks noGrp="1" noChangeAspect="1"/>
          </p:cNvPicPr>
          <p:nvPr>
            <p:ph idx="1"/>
          </p:nvPr>
        </p:nvPicPr>
        <p:blipFill>
          <a:blip r:embed="rId2"/>
          <a:stretch>
            <a:fillRect/>
          </a:stretch>
        </p:blipFill>
        <p:spPr>
          <a:xfrm>
            <a:off x="1915059" y="2057400"/>
            <a:ext cx="5288482" cy="4038600"/>
          </a:xfrm>
        </p:spPr>
      </p:pic>
    </p:spTree>
    <p:extLst>
      <p:ext uri="{BB962C8B-B14F-4D97-AF65-F5344CB8AC3E}">
        <p14:creationId xmlns:p14="http://schemas.microsoft.com/office/powerpoint/2010/main" val="20527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547E-09E4-9ABD-D6A7-B915AD4ABC75}"/>
              </a:ext>
            </a:extLst>
          </p:cNvPr>
          <p:cNvSpPr>
            <a:spLocks noGrp="1"/>
          </p:cNvSpPr>
          <p:nvPr>
            <p:ph type="title"/>
          </p:nvPr>
        </p:nvSpPr>
        <p:spPr>
          <a:xfrm>
            <a:off x="1775250" y="195600"/>
            <a:ext cx="5336640" cy="519360"/>
          </a:xfrm>
        </p:spPr>
        <p:txBody>
          <a:bodyPr>
            <a:normAutofit fontScale="90000"/>
          </a:bodyPr>
          <a:lstStyle/>
          <a:p>
            <a:r>
              <a:rPr lang="en-US" b="1" dirty="0">
                <a:ea typeface="+mj-lt"/>
                <a:cs typeface="+mj-lt"/>
              </a:rPr>
              <a:t>Merging Two Data set</a:t>
            </a:r>
            <a:endParaRPr lang="en-US" dirty="0"/>
          </a:p>
        </p:txBody>
      </p:sp>
      <p:pic>
        <p:nvPicPr>
          <p:cNvPr id="4" name="Picture 4" descr="Table&#10;&#10;Description automatically generated">
            <a:extLst>
              <a:ext uri="{FF2B5EF4-FFF2-40B4-BE49-F238E27FC236}">
                <a16:creationId xmlns:a16="http://schemas.microsoft.com/office/drawing/2014/main" id="{349409B0-3902-B656-F848-CF63582F4908}"/>
              </a:ext>
            </a:extLst>
          </p:cNvPr>
          <p:cNvPicPr>
            <a:picLocks noGrp="1" noChangeAspect="1"/>
          </p:cNvPicPr>
          <p:nvPr>
            <p:ph idx="1"/>
          </p:nvPr>
        </p:nvPicPr>
        <p:blipFill>
          <a:blip r:embed="rId2"/>
          <a:stretch>
            <a:fillRect/>
          </a:stretch>
        </p:blipFill>
        <p:spPr>
          <a:xfrm>
            <a:off x="857250" y="2562503"/>
            <a:ext cx="7404100" cy="3028394"/>
          </a:xfrm>
        </p:spPr>
      </p:pic>
      <p:sp>
        <p:nvSpPr>
          <p:cNvPr id="5" name="TextBox 4">
            <a:extLst>
              <a:ext uri="{FF2B5EF4-FFF2-40B4-BE49-F238E27FC236}">
                <a16:creationId xmlns:a16="http://schemas.microsoft.com/office/drawing/2014/main" id="{E2D05321-B0BD-0CA8-6777-C8C21D8314DB}"/>
              </a:ext>
            </a:extLst>
          </p:cNvPr>
          <p:cNvSpPr txBox="1"/>
          <p:nvPr/>
        </p:nvSpPr>
        <p:spPr>
          <a:xfrm>
            <a:off x="360899" y="1311299"/>
            <a:ext cx="54656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orbel"/>
                <a:cs typeface="Arial"/>
              </a:rPr>
              <a:t>The following data merge between ball by ball data set and </a:t>
            </a:r>
            <a:r>
              <a:rPr lang="en-US" dirty="0" err="1">
                <a:latin typeface="Corbel"/>
                <a:cs typeface="Arial"/>
              </a:rPr>
              <a:t>ipl</a:t>
            </a:r>
            <a:r>
              <a:rPr lang="en-US" dirty="0">
                <a:latin typeface="Corbel"/>
                <a:cs typeface="Arial"/>
              </a:rPr>
              <a:t> matches dataset</a:t>
            </a:r>
            <a:endParaRPr lang="en-US" dirty="0">
              <a:latin typeface="Corbel"/>
              <a:cs typeface="Arial" charset="0"/>
            </a:endParaRPr>
          </a:p>
        </p:txBody>
      </p:sp>
      <p:pic>
        <p:nvPicPr>
          <p:cNvPr id="6" name="Picture 6" descr="Logo, company name&#10;&#10;Description automatically generated">
            <a:extLst>
              <a:ext uri="{FF2B5EF4-FFF2-40B4-BE49-F238E27FC236}">
                <a16:creationId xmlns:a16="http://schemas.microsoft.com/office/drawing/2014/main" id="{DF8C224D-2A45-6EDC-8117-D780D34B874E}"/>
              </a:ext>
            </a:extLst>
          </p:cNvPr>
          <p:cNvPicPr>
            <a:picLocks noChangeAspect="1"/>
          </p:cNvPicPr>
          <p:nvPr/>
        </p:nvPicPr>
        <p:blipFill>
          <a:blip r:embed="rId3"/>
          <a:stretch>
            <a:fillRect/>
          </a:stretch>
        </p:blipFill>
        <p:spPr>
          <a:xfrm>
            <a:off x="6164450" y="702266"/>
            <a:ext cx="2743200" cy="1714500"/>
          </a:xfrm>
          <a:prstGeom prst="rect">
            <a:avLst/>
          </a:prstGeom>
        </p:spPr>
      </p:pic>
    </p:spTree>
    <p:extLst>
      <p:ext uri="{BB962C8B-B14F-4D97-AF65-F5344CB8AC3E}">
        <p14:creationId xmlns:p14="http://schemas.microsoft.com/office/powerpoint/2010/main" val="1257847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D970-ECE1-753B-5E21-C6F4FABF98F9}"/>
              </a:ext>
            </a:extLst>
          </p:cNvPr>
          <p:cNvSpPr>
            <a:spLocks noGrp="1"/>
          </p:cNvSpPr>
          <p:nvPr>
            <p:ph type="title"/>
          </p:nvPr>
        </p:nvSpPr>
        <p:spPr>
          <a:xfrm>
            <a:off x="488250" y="528600"/>
            <a:ext cx="4461795" cy="897360"/>
          </a:xfrm>
        </p:spPr>
        <p:txBody>
          <a:bodyPr vert="horz" lIns="91440" tIns="45720" rIns="91440" bIns="45720" rtlCol="0" anchor="ctr">
            <a:normAutofit fontScale="90000"/>
          </a:bodyPr>
          <a:lstStyle/>
          <a:p>
            <a:pPr defTabSz="914400"/>
            <a:r>
              <a:rPr lang="en-US" sz="4400" b="1"/>
              <a:t>Match winning types</a:t>
            </a:r>
          </a:p>
        </p:txBody>
      </p:sp>
      <p:sp>
        <p:nvSpPr>
          <p:cNvPr id="7" name="TextBox 6">
            <a:extLst>
              <a:ext uri="{FF2B5EF4-FFF2-40B4-BE49-F238E27FC236}">
                <a16:creationId xmlns:a16="http://schemas.microsoft.com/office/drawing/2014/main" id="{3181A1E8-3C52-F3F9-A27E-138CF65B225E}"/>
              </a:ext>
            </a:extLst>
          </p:cNvPr>
          <p:cNvSpPr txBox="1"/>
          <p:nvPr/>
        </p:nvSpPr>
        <p:spPr>
          <a:xfrm>
            <a:off x="344250" y="1949400"/>
            <a:ext cx="5019795" cy="40386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182880">
              <a:lnSpc>
                <a:spcPct val="90000"/>
              </a:lnSpc>
              <a:spcAft>
                <a:spcPts val="600"/>
              </a:spcAft>
              <a:buClr>
                <a:schemeClr val="accent1"/>
              </a:buClr>
              <a:buSzPct val="80000"/>
              <a:buFont typeface="Corbel" pitchFamily="34" charset="0"/>
              <a:buChar char="•"/>
            </a:pPr>
            <a:r>
              <a:rPr lang="en-US" sz="3600" dirty="0">
                <a:latin typeface="+mn-lt"/>
              </a:rPr>
              <a:t>The following pie chart shows the 50% of matches won by wickets and 50% of matches won by runs</a:t>
            </a:r>
          </a:p>
        </p:txBody>
      </p:sp>
      <p:pic>
        <p:nvPicPr>
          <p:cNvPr id="6" name="Picture 6" descr="Text&#10;&#10;Description automatically generated">
            <a:extLst>
              <a:ext uri="{FF2B5EF4-FFF2-40B4-BE49-F238E27FC236}">
                <a16:creationId xmlns:a16="http://schemas.microsoft.com/office/drawing/2014/main" id="{CB261C2D-6FCF-CBCB-F9C6-E09007905458}"/>
              </a:ext>
            </a:extLst>
          </p:cNvPr>
          <p:cNvPicPr>
            <a:picLocks noChangeAspect="1"/>
          </p:cNvPicPr>
          <p:nvPr/>
        </p:nvPicPr>
        <p:blipFill>
          <a:blip r:embed="rId2"/>
          <a:stretch>
            <a:fillRect/>
          </a:stretch>
        </p:blipFill>
        <p:spPr>
          <a:xfrm>
            <a:off x="5658175" y="844020"/>
            <a:ext cx="3042502" cy="5189834"/>
          </a:xfrm>
          <a:prstGeom prst="rect">
            <a:avLst/>
          </a:prstGeom>
        </p:spPr>
      </p:pic>
    </p:spTree>
    <p:extLst>
      <p:ext uri="{BB962C8B-B14F-4D97-AF65-F5344CB8AC3E}">
        <p14:creationId xmlns:p14="http://schemas.microsoft.com/office/powerpoint/2010/main" val="202549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086532B-5A3E-44A5-A0C2-22A0DB316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9D91A8-F90C-0605-54A7-49F8DED85260}"/>
              </a:ext>
            </a:extLst>
          </p:cNvPr>
          <p:cNvSpPr>
            <a:spLocks noGrp="1"/>
          </p:cNvSpPr>
          <p:nvPr>
            <p:ph type="title"/>
          </p:nvPr>
        </p:nvSpPr>
        <p:spPr>
          <a:xfrm>
            <a:off x="476298" y="240600"/>
            <a:ext cx="5245435" cy="1356360"/>
          </a:xfrm>
        </p:spPr>
        <p:txBody>
          <a:bodyPr vert="horz" lIns="91440" tIns="45720" rIns="91440" bIns="45720" rtlCol="0" anchor="ctr">
            <a:normAutofit/>
          </a:bodyPr>
          <a:lstStyle/>
          <a:p>
            <a:pPr defTabSz="914400"/>
            <a:r>
              <a:rPr lang="en-US" sz="4400"/>
              <a:t>Slicing of Data</a:t>
            </a:r>
          </a:p>
        </p:txBody>
      </p:sp>
      <p:sp>
        <p:nvSpPr>
          <p:cNvPr id="5" name="TextBox 4">
            <a:extLst>
              <a:ext uri="{FF2B5EF4-FFF2-40B4-BE49-F238E27FC236}">
                <a16:creationId xmlns:a16="http://schemas.microsoft.com/office/drawing/2014/main" id="{17147EAE-F483-ADCC-7D17-0039A2FF12D3}"/>
              </a:ext>
            </a:extLst>
          </p:cNvPr>
          <p:cNvSpPr txBox="1"/>
          <p:nvPr/>
        </p:nvSpPr>
        <p:spPr>
          <a:xfrm>
            <a:off x="449298" y="1589400"/>
            <a:ext cx="5245435" cy="40386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lnSpc>
                <a:spcPct val="90000"/>
              </a:lnSpc>
              <a:spcAft>
                <a:spcPts val="600"/>
              </a:spcAft>
              <a:buClr>
                <a:schemeClr val="accent1"/>
              </a:buClr>
              <a:buSzPct val="80000"/>
              <a:buFont typeface="Corbel" pitchFamily="34" charset="0"/>
              <a:buChar char="•"/>
            </a:pPr>
            <a:r>
              <a:rPr lang="en-US" dirty="0">
                <a:latin typeface="+mn-lt"/>
              </a:rPr>
              <a:t>The following data shows the records of player who won most Man Of Match awards</a:t>
            </a:r>
          </a:p>
        </p:txBody>
      </p:sp>
      <p:pic>
        <p:nvPicPr>
          <p:cNvPr id="6" name="Picture 8" descr="Graphical user interface, text, application&#10;&#10;Description automatically generated">
            <a:extLst>
              <a:ext uri="{FF2B5EF4-FFF2-40B4-BE49-F238E27FC236}">
                <a16:creationId xmlns:a16="http://schemas.microsoft.com/office/drawing/2014/main" id="{734CCA6B-5AA5-8992-246B-C10F8F59B7C1}"/>
              </a:ext>
            </a:extLst>
          </p:cNvPr>
          <p:cNvPicPr>
            <a:picLocks noChangeAspect="1"/>
          </p:cNvPicPr>
          <p:nvPr/>
        </p:nvPicPr>
        <p:blipFill>
          <a:blip r:embed="rId2"/>
          <a:stretch>
            <a:fillRect/>
          </a:stretch>
        </p:blipFill>
        <p:spPr>
          <a:xfrm>
            <a:off x="5720676" y="714600"/>
            <a:ext cx="3165648" cy="4915800"/>
          </a:xfrm>
          <a:prstGeom prst="rect">
            <a:avLst/>
          </a:prstGeom>
        </p:spPr>
      </p:pic>
      <p:pic>
        <p:nvPicPr>
          <p:cNvPr id="9" name="Picture 10" descr="A picture containing text, dancer, sport&#10;&#10;Description automatically generated">
            <a:extLst>
              <a:ext uri="{FF2B5EF4-FFF2-40B4-BE49-F238E27FC236}">
                <a16:creationId xmlns:a16="http://schemas.microsoft.com/office/drawing/2014/main" id="{20F63847-F30B-BB32-A4FA-862E6FD46775}"/>
              </a:ext>
            </a:extLst>
          </p:cNvPr>
          <p:cNvPicPr>
            <a:picLocks noChangeAspect="1"/>
          </p:cNvPicPr>
          <p:nvPr/>
        </p:nvPicPr>
        <p:blipFill>
          <a:blip r:embed="rId3"/>
          <a:stretch>
            <a:fillRect/>
          </a:stretch>
        </p:blipFill>
        <p:spPr>
          <a:xfrm>
            <a:off x="1185620" y="2760755"/>
            <a:ext cx="2743200" cy="3331896"/>
          </a:xfrm>
          <a:prstGeom prst="rect">
            <a:avLst/>
          </a:prstGeom>
        </p:spPr>
      </p:pic>
    </p:spTree>
    <p:extLst>
      <p:ext uri="{BB962C8B-B14F-4D97-AF65-F5344CB8AC3E}">
        <p14:creationId xmlns:p14="http://schemas.microsoft.com/office/powerpoint/2010/main" val="709934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BD20-1D38-5548-7B9F-B96EDECE1E75}"/>
              </a:ext>
            </a:extLst>
          </p:cNvPr>
          <p:cNvSpPr>
            <a:spLocks noGrp="1"/>
          </p:cNvSpPr>
          <p:nvPr>
            <p:ph type="title"/>
          </p:nvPr>
        </p:nvSpPr>
        <p:spPr>
          <a:xfrm>
            <a:off x="770765" y="38099"/>
            <a:ext cx="8375725" cy="869474"/>
          </a:xfrm>
        </p:spPr>
        <p:txBody>
          <a:bodyPr vert="horz" lIns="91440" tIns="45720" rIns="91440" bIns="45720" rtlCol="0">
            <a:normAutofit/>
          </a:bodyPr>
          <a:lstStyle/>
          <a:p>
            <a:pPr defTabSz="914400"/>
            <a:r>
              <a:rPr lang="en-US" sz="2800" b="1" cap="all"/>
              <a:t>Upload data to Numerical Python (NumPy)</a:t>
            </a:r>
          </a:p>
        </p:txBody>
      </p:sp>
      <p:pic>
        <p:nvPicPr>
          <p:cNvPr id="4" name="Picture 4" descr="Text&#10;&#10;Description automatically generated">
            <a:extLst>
              <a:ext uri="{FF2B5EF4-FFF2-40B4-BE49-F238E27FC236}">
                <a16:creationId xmlns:a16="http://schemas.microsoft.com/office/drawing/2014/main" id="{9DC71486-C128-6C21-0211-8AE76125C676}"/>
              </a:ext>
            </a:extLst>
          </p:cNvPr>
          <p:cNvPicPr>
            <a:picLocks noChangeAspect="1"/>
          </p:cNvPicPr>
          <p:nvPr/>
        </p:nvPicPr>
        <p:blipFill>
          <a:blip r:embed="rId2"/>
          <a:stretch>
            <a:fillRect/>
          </a:stretch>
        </p:blipFill>
        <p:spPr>
          <a:xfrm>
            <a:off x="231600" y="3227179"/>
            <a:ext cx="8690595" cy="2746402"/>
          </a:xfrm>
          <a:prstGeom prst="rect">
            <a:avLst/>
          </a:prstGeom>
        </p:spPr>
      </p:pic>
      <p:sp>
        <p:nvSpPr>
          <p:cNvPr id="5" name="TextBox 4">
            <a:extLst>
              <a:ext uri="{FF2B5EF4-FFF2-40B4-BE49-F238E27FC236}">
                <a16:creationId xmlns:a16="http://schemas.microsoft.com/office/drawing/2014/main" id="{AA9249D6-CB83-0680-3781-BC346B96AD06}"/>
              </a:ext>
            </a:extLst>
          </p:cNvPr>
          <p:cNvSpPr txBox="1"/>
          <p:nvPr/>
        </p:nvSpPr>
        <p:spPr>
          <a:xfrm>
            <a:off x="395536" y="1700808"/>
            <a:ext cx="52829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Corbel"/>
                <a:cs typeface="Arial"/>
              </a:rPr>
              <a:t>The following data shows the conversion of matches dataset into NumPy</a:t>
            </a:r>
            <a:endParaRPr lang="en-US" sz="2400" dirty="0">
              <a:latin typeface="Corbel"/>
              <a:cs typeface="Arial" charset="0"/>
            </a:endParaRPr>
          </a:p>
        </p:txBody>
      </p:sp>
      <p:pic>
        <p:nvPicPr>
          <p:cNvPr id="7" name="Picture 7" descr="A picture containing athletic game, sport, cricket&#10;&#10;Description automatically generated">
            <a:extLst>
              <a:ext uri="{FF2B5EF4-FFF2-40B4-BE49-F238E27FC236}">
                <a16:creationId xmlns:a16="http://schemas.microsoft.com/office/drawing/2014/main" id="{1E8406E3-7EDE-974D-9E5E-9D20890A9E9E}"/>
              </a:ext>
            </a:extLst>
          </p:cNvPr>
          <p:cNvPicPr>
            <a:picLocks noChangeAspect="1"/>
          </p:cNvPicPr>
          <p:nvPr/>
        </p:nvPicPr>
        <p:blipFill>
          <a:blip r:embed="rId3"/>
          <a:stretch>
            <a:fillRect/>
          </a:stretch>
        </p:blipFill>
        <p:spPr>
          <a:xfrm>
            <a:off x="6212883" y="874000"/>
            <a:ext cx="2462294" cy="2271874"/>
          </a:xfrm>
          <a:prstGeom prst="rect">
            <a:avLst/>
          </a:prstGeom>
        </p:spPr>
      </p:pic>
    </p:spTree>
    <p:extLst>
      <p:ext uri="{BB962C8B-B14F-4D97-AF65-F5344CB8AC3E}">
        <p14:creationId xmlns:p14="http://schemas.microsoft.com/office/powerpoint/2010/main" val="2375506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C98E-FDFE-70EA-A7A7-A53F20A3BA34}"/>
              </a:ext>
            </a:extLst>
          </p:cNvPr>
          <p:cNvSpPr>
            <a:spLocks noGrp="1"/>
          </p:cNvSpPr>
          <p:nvPr>
            <p:ph type="title"/>
          </p:nvPr>
        </p:nvSpPr>
        <p:spPr>
          <a:xfrm>
            <a:off x="1636211" y="96218"/>
            <a:ext cx="6094990" cy="1356360"/>
          </a:xfrm>
        </p:spPr>
        <p:txBody>
          <a:bodyPr vert="horz" lIns="91440" tIns="45720" rIns="91440" bIns="45720" rtlCol="0" anchor="ctr">
            <a:noAutofit/>
          </a:bodyPr>
          <a:lstStyle/>
          <a:p>
            <a:pPr defTabSz="914400"/>
            <a:endParaRPr lang="en-US" sz="3200" b="1" cap="all" dirty="0"/>
          </a:p>
          <a:p>
            <a:pPr defTabSz="914400"/>
            <a:r>
              <a:rPr lang="en-US" sz="3200" b="1" cap="all" dirty="0"/>
              <a:t>UPLOAD DATA TO NUMERICAL PYTHON (NUMPY)</a:t>
            </a:r>
          </a:p>
          <a:p>
            <a:pPr defTabSz="914400"/>
            <a:endParaRPr lang="en-US" sz="2400" b="1" cap="all" dirty="0"/>
          </a:p>
          <a:p>
            <a:pPr defTabSz="914400"/>
            <a:endParaRPr lang="en-US" sz="1600" b="1" cap="all"/>
          </a:p>
        </p:txBody>
      </p:sp>
      <p:pic>
        <p:nvPicPr>
          <p:cNvPr id="4" name="Picture 4" descr="Text&#10;&#10;Description automatically generated">
            <a:extLst>
              <a:ext uri="{FF2B5EF4-FFF2-40B4-BE49-F238E27FC236}">
                <a16:creationId xmlns:a16="http://schemas.microsoft.com/office/drawing/2014/main" id="{30BAC588-CBB8-3781-9D52-459CEC7E8863}"/>
              </a:ext>
            </a:extLst>
          </p:cNvPr>
          <p:cNvPicPr>
            <a:picLocks noChangeAspect="1"/>
          </p:cNvPicPr>
          <p:nvPr/>
        </p:nvPicPr>
        <p:blipFill>
          <a:blip r:embed="rId2"/>
          <a:stretch>
            <a:fillRect/>
          </a:stretch>
        </p:blipFill>
        <p:spPr>
          <a:xfrm>
            <a:off x="544195" y="3585659"/>
            <a:ext cx="6021020" cy="2511760"/>
          </a:xfrm>
          <a:prstGeom prst="rect">
            <a:avLst/>
          </a:prstGeom>
        </p:spPr>
      </p:pic>
      <p:pic>
        <p:nvPicPr>
          <p:cNvPr id="5" name="Picture 5" descr="Icon&#10;&#10;Description automatically generated">
            <a:extLst>
              <a:ext uri="{FF2B5EF4-FFF2-40B4-BE49-F238E27FC236}">
                <a16:creationId xmlns:a16="http://schemas.microsoft.com/office/drawing/2014/main" id="{178DE34D-AABB-7AB8-D40E-AE3B5C61DD05}"/>
              </a:ext>
            </a:extLst>
          </p:cNvPr>
          <p:cNvPicPr>
            <a:picLocks noChangeAspect="1"/>
          </p:cNvPicPr>
          <p:nvPr/>
        </p:nvPicPr>
        <p:blipFill>
          <a:blip r:embed="rId3"/>
          <a:stretch>
            <a:fillRect/>
          </a:stretch>
        </p:blipFill>
        <p:spPr>
          <a:xfrm>
            <a:off x="6142958" y="886503"/>
            <a:ext cx="2621081" cy="1863388"/>
          </a:xfrm>
          <a:prstGeom prst="rect">
            <a:avLst/>
          </a:prstGeom>
        </p:spPr>
      </p:pic>
      <p:sp>
        <p:nvSpPr>
          <p:cNvPr id="18" name="Content Placeholder 17">
            <a:extLst>
              <a:ext uri="{FF2B5EF4-FFF2-40B4-BE49-F238E27FC236}">
                <a16:creationId xmlns:a16="http://schemas.microsoft.com/office/drawing/2014/main" id="{80143B98-F81F-5C1B-619F-08B1AD816C03}"/>
              </a:ext>
            </a:extLst>
          </p:cNvPr>
          <p:cNvSpPr>
            <a:spLocks noGrp="1"/>
          </p:cNvSpPr>
          <p:nvPr>
            <p:ph idx="1"/>
          </p:nvPr>
        </p:nvSpPr>
        <p:spPr>
          <a:xfrm>
            <a:off x="827584" y="1772206"/>
            <a:ext cx="4469662" cy="977685"/>
          </a:xfrm>
        </p:spPr>
        <p:txBody>
          <a:bodyPr vert="horz" lIns="91440" tIns="45720" rIns="91440" bIns="45720" rtlCol="0" anchor="t">
            <a:noAutofit/>
          </a:bodyPr>
          <a:lstStyle/>
          <a:p>
            <a:r>
              <a:rPr lang="en-US" sz="2800" dirty="0">
                <a:solidFill>
                  <a:schemeClr val="tx1"/>
                </a:solidFill>
              </a:rPr>
              <a:t>The following data shows the conversion of ball by ball dataset into NumPy</a:t>
            </a:r>
          </a:p>
        </p:txBody>
      </p:sp>
    </p:spTree>
    <p:extLst>
      <p:ext uri="{BB962C8B-B14F-4D97-AF65-F5344CB8AC3E}">
        <p14:creationId xmlns:p14="http://schemas.microsoft.com/office/powerpoint/2010/main" val="160475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5" name="Rectangle 18944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89446" name="Rectangle 189449">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89447" name="Straight Connector 189451">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89449" name="Rectangle 189453">
            <a:extLst>
              <a:ext uri="{FF2B5EF4-FFF2-40B4-BE49-F238E27FC236}">
                <a16:creationId xmlns:a16="http://schemas.microsoft.com/office/drawing/2014/main" id="{E7818327-9D44-4214-BEC7-F7463A8BD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tx1">
              <a:lumMod val="85000"/>
              <a:lumOff val="1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64A4A174-4886-BC8A-3D93-111A9BB5617A}"/>
              </a:ext>
            </a:extLst>
          </p:cNvPr>
          <p:cNvPicPr>
            <a:picLocks noChangeAspect="1"/>
          </p:cNvPicPr>
          <p:nvPr/>
        </p:nvPicPr>
        <p:blipFill rotWithShape="1">
          <a:blip r:embed="rId2">
            <a:alphaModFix amt="25000"/>
          </a:blip>
          <a:srcRect b="25000"/>
          <a:stretch/>
        </p:blipFill>
        <p:spPr>
          <a:xfrm>
            <a:off x="20" y="3809"/>
            <a:ext cx="9143980" cy="6858000"/>
          </a:xfrm>
          <a:prstGeom prst="rect">
            <a:avLst/>
          </a:prstGeom>
        </p:spPr>
      </p:pic>
      <p:cxnSp>
        <p:nvCxnSpPr>
          <p:cNvPr id="189451" name="Straight Connector 189455">
            <a:extLst>
              <a:ext uri="{FF2B5EF4-FFF2-40B4-BE49-F238E27FC236}">
                <a16:creationId xmlns:a16="http://schemas.microsoft.com/office/drawing/2014/main" id="{F896B7D9-8894-4E5C-8DCF-35BECF8D36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89442" name="Rectangle 2"/>
          <p:cNvSpPr>
            <a:spLocks noGrp="1" noChangeArrowheads="1"/>
          </p:cNvSpPr>
          <p:nvPr>
            <p:ph type="title"/>
          </p:nvPr>
        </p:nvSpPr>
        <p:spPr>
          <a:xfrm>
            <a:off x="832485" y="882376"/>
            <a:ext cx="7475220" cy="2926080"/>
          </a:xfrm>
        </p:spPr>
        <p:txBody>
          <a:bodyPr vert="horz" lIns="91440" tIns="45720" rIns="91440" bIns="45720" rtlCol="0" anchor="b">
            <a:normAutofit/>
          </a:bodyPr>
          <a:lstStyle/>
          <a:p>
            <a:pPr defTabSz="914400"/>
            <a:r>
              <a:rPr lang="en-US" sz="7200" b="1">
                <a:solidFill>
                  <a:srgbClr val="FFFFFF"/>
                </a:solidFill>
              </a:rPr>
              <a:t>About cricket</a:t>
            </a:r>
          </a:p>
        </p:txBody>
      </p:sp>
      <p:sp>
        <p:nvSpPr>
          <p:cNvPr id="189443" name="Rectangle 3"/>
          <p:cNvSpPr>
            <a:spLocks noGrp="1" noChangeArrowheads="1"/>
          </p:cNvSpPr>
          <p:nvPr>
            <p:ph type="body" idx="1"/>
          </p:nvPr>
        </p:nvSpPr>
        <p:spPr>
          <a:xfrm>
            <a:off x="1282147" y="3869634"/>
            <a:ext cx="6575895" cy="1388165"/>
          </a:xfrm>
        </p:spPr>
        <p:txBody>
          <a:bodyPr vert="horz" lIns="91440" tIns="45720" rIns="91440" bIns="45720" rtlCol="0">
            <a:normAutofit/>
          </a:bodyPr>
          <a:lstStyle/>
          <a:p>
            <a:pPr defTabSz="914400">
              <a:spcBef>
                <a:spcPts val="1400"/>
              </a:spcBef>
            </a:pPr>
            <a:r>
              <a:rPr lang="en-US" sz="1400">
                <a:solidFill>
                  <a:srgbClr val="FFFFFF"/>
                </a:solidFill>
              </a:rPr>
              <a:t>Cricket is an outdoor sport played with a bat, a ball, and stumps. This game is generally played between two teams and the team that has the most runs wins. Cricket is a run-based sport since it is played across 22 yards of a field. In addition, "umpire" are there to settle disagreements and make fair rulings. It's worth celebrating if a bat achieves more than 100 runs or a ball strikes the wicket. There is a significant amount of anticipation about the sport across the world, and it is England's major sport.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61CA-9B76-30E9-9E98-A00C9399894A}"/>
              </a:ext>
            </a:extLst>
          </p:cNvPr>
          <p:cNvSpPr>
            <a:spLocks noGrp="1"/>
          </p:cNvSpPr>
          <p:nvPr>
            <p:ph type="title"/>
          </p:nvPr>
        </p:nvSpPr>
        <p:spPr>
          <a:xfrm>
            <a:off x="1196275" y="183396"/>
            <a:ext cx="7212911" cy="823606"/>
          </a:xfrm>
        </p:spPr>
        <p:txBody>
          <a:bodyPr>
            <a:normAutofit fontScale="90000"/>
          </a:bodyPr>
          <a:lstStyle/>
          <a:p>
            <a:pPr algn="ctr"/>
            <a:r>
              <a:rPr lang="en-US" sz="3200" b="1" dirty="0">
                <a:ea typeface="+mj-lt"/>
                <a:cs typeface="+mj-lt"/>
              </a:rPr>
              <a:t>Use conditions and segregate the data based on the condition</a:t>
            </a:r>
            <a:endParaRPr lang="en-US" sz="3200" dirty="0"/>
          </a:p>
        </p:txBody>
      </p:sp>
      <p:pic>
        <p:nvPicPr>
          <p:cNvPr id="4" name="Picture 4" descr="Table&#10;&#10;Description automatically generated">
            <a:extLst>
              <a:ext uri="{FF2B5EF4-FFF2-40B4-BE49-F238E27FC236}">
                <a16:creationId xmlns:a16="http://schemas.microsoft.com/office/drawing/2014/main" id="{60AE21AC-3564-ECE0-DBC0-51A4EB766032}"/>
              </a:ext>
            </a:extLst>
          </p:cNvPr>
          <p:cNvPicPr>
            <a:picLocks noGrp="1" noChangeAspect="1"/>
          </p:cNvPicPr>
          <p:nvPr>
            <p:ph idx="1"/>
          </p:nvPr>
        </p:nvPicPr>
        <p:blipFill>
          <a:blip r:embed="rId2"/>
          <a:stretch>
            <a:fillRect/>
          </a:stretch>
        </p:blipFill>
        <p:spPr>
          <a:xfrm>
            <a:off x="198572" y="3617240"/>
            <a:ext cx="8751069" cy="2739969"/>
          </a:xfrm>
        </p:spPr>
      </p:pic>
      <p:sp>
        <p:nvSpPr>
          <p:cNvPr id="5" name="TextBox 4">
            <a:extLst>
              <a:ext uri="{FF2B5EF4-FFF2-40B4-BE49-F238E27FC236}">
                <a16:creationId xmlns:a16="http://schemas.microsoft.com/office/drawing/2014/main" id="{3F78FC4C-BF72-1863-1EC6-629CFEB841B4}"/>
              </a:ext>
            </a:extLst>
          </p:cNvPr>
          <p:cNvSpPr txBox="1"/>
          <p:nvPr/>
        </p:nvSpPr>
        <p:spPr>
          <a:xfrm>
            <a:off x="441702" y="1340603"/>
            <a:ext cx="445269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latin typeface="Corbel"/>
                <a:cs typeface="Arial"/>
              </a:rPr>
              <a:t>The following data shows the wicket delivery ball to the batsman</a:t>
            </a:r>
            <a:endParaRPr lang="en-US" sz="3200" dirty="0">
              <a:latin typeface="Corbel"/>
              <a:cs typeface="Arial" charset="0"/>
            </a:endParaRPr>
          </a:p>
        </p:txBody>
      </p:sp>
      <p:pic>
        <p:nvPicPr>
          <p:cNvPr id="6" name="Picture 6" descr="A picture containing text, military uniform&#10;&#10;Description automatically generated">
            <a:extLst>
              <a:ext uri="{FF2B5EF4-FFF2-40B4-BE49-F238E27FC236}">
                <a16:creationId xmlns:a16="http://schemas.microsoft.com/office/drawing/2014/main" id="{5932A61D-2C10-37B8-F598-DCAB4081A733}"/>
              </a:ext>
            </a:extLst>
          </p:cNvPr>
          <p:cNvPicPr>
            <a:picLocks noChangeAspect="1"/>
          </p:cNvPicPr>
          <p:nvPr/>
        </p:nvPicPr>
        <p:blipFill>
          <a:blip r:embed="rId3"/>
          <a:stretch>
            <a:fillRect/>
          </a:stretch>
        </p:blipFill>
        <p:spPr>
          <a:xfrm>
            <a:off x="5796366" y="1292710"/>
            <a:ext cx="2743200" cy="1947834"/>
          </a:xfrm>
          <a:prstGeom prst="rect">
            <a:avLst/>
          </a:prstGeom>
        </p:spPr>
      </p:pic>
    </p:spTree>
    <p:extLst>
      <p:ext uri="{BB962C8B-B14F-4D97-AF65-F5344CB8AC3E}">
        <p14:creationId xmlns:p14="http://schemas.microsoft.com/office/powerpoint/2010/main" val="2274088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7D9-DEBC-371B-3523-63AE4E325CDA}"/>
              </a:ext>
            </a:extLst>
          </p:cNvPr>
          <p:cNvSpPr>
            <a:spLocks noGrp="1"/>
          </p:cNvSpPr>
          <p:nvPr>
            <p:ph type="title"/>
          </p:nvPr>
        </p:nvSpPr>
        <p:spPr>
          <a:xfrm>
            <a:off x="308250" y="-665"/>
            <a:ext cx="3899945" cy="1443269"/>
          </a:xfrm>
        </p:spPr>
        <p:txBody>
          <a:bodyPr>
            <a:normAutofit/>
          </a:bodyPr>
          <a:lstStyle/>
          <a:p>
            <a:r>
              <a:rPr lang="en-US" sz="3500" b="1"/>
              <a:t>Matrix graph</a:t>
            </a:r>
          </a:p>
        </p:txBody>
      </p:sp>
      <p:pic>
        <p:nvPicPr>
          <p:cNvPr id="5" name="Picture 5" descr="Chart, treemap chart&#10;&#10;Description automatically generated">
            <a:extLst>
              <a:ext uri="{FF2B5EF4-FFF2-40B4-BE49-F238E27FC236}">
                <a16:creationId xmlns:a16="http://schemas.microsoft.com/office/drawing/2014/main" id="{C5C8956D-88C5-0F7E-2C2E-2DED91FF83A7}"/>
              </a:ext>
            </a:extLst>
          </p:cNvPr>
          <p:cNvPicPr>
            <a:picLocks noGrp="1" noChangeAspect="1"/>
          </p:cNvPicPr>
          <p:nvPr>
            <p:ph idx="1"/>
          </p:nvPr>
        </p:nvPicPr>
        <p:blipFill>
          <a:blip r:embed="rId2"/>
          <a:stretch>
            <a:fillRect/>
          </a:stretch>
        </p:blipFill>
        <p:spPr>
          <a:xfrm>
            <a:off x="3566251" y="776264"/>
            <a:ext cx="5388134" cy="4893903"/>
          </a:xfrm>
        </p:spPr>
      </p:pic>
      <p:sp>
        <p:nvSpPr>
          <p:cNvPr id="6" name="TextBox 5">
            <a:extLst>
              <a:ext uri="{FF2B5EF4-FFF2-40B4-BE49-F238E27FC236}">
                <a16:creationId xmlns:a16="http://schemas.microsoft.com/office/drawing/2014/main" id="{FBFC6CB5-CA46-2569-93FD-1F0A8862560B}"/>
              </a:ext>
            </a:extLst>
          </p:cNvPr>
          <p:cNvSpPr txBox="1"/>
          <p:nvPr/>
        </p:nvSpPr>
        <p:spPr>
          <a:xfrm>
            <a:off x="335699" y="1412099"/>
            <a:ext cx="27116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cs typeface="Arial"/>
              </a:rPr>
              <a:t>The following graph shows the heatmap of ball by ball datasets and correlation between the </a:t>
            </a:r>
            <a:r>
              <a:rPr lang="en-IN" dirty="0">
                <a:latin typeface="Arial"/>
                <a:cs typeface="Arial"/>
              </a:rPr>
              <a:t>columns.</a:t>
            </a:r>
            <a:endParaRPr lang="en-US" dirty="0">
              <a:cs typeface="Arial" charset="0"/>
            </a:endParaRPr>
          </a:p>
        </p:txBody>
      </p:sp>
      <p:pic>
        <p:nvPicPr>
          <p:cNvPr id="12" name="Picture 12" descr="Icon&#10;&#10;Description automatically generated">
            <a:extLst>
              <a:ext uri="{FF2B5EF4-FFF2-40B4-BE49-F238E27FC236}">
                <a16:creationId xmlns:a16="http://schemas.microsoft.com/office/drawing/2014/main" id="{BBBC72A6-8187-AA71-2A2D-01D99B4BE071}"/>
              </a:ext>
            </a:extLst>
          </p:cNvPr>
          <p:cNvPicPr>
            <a:picLocks noChangeAspect="1"/>
          </p:cNvPicPr>
          <p:nvPr/>
        </p:nvPicPr>
        <p:blipFill>
          <a:blip r:embed="rId3"/>
          <a:stretch>
            <a:fillRect/>
          </a:stretch>
        </p:blipFill>
        <p:spPr>
          <a:xfrm>
            <a:off x="294468" y="3170842"/>
            <a:ext cx="2743200" cy="2259874"/>
          </a:xfrm>
          <a:prstGeom prst="rect">
            <a:avLst/>
          </a:prstGeom>
        </p:spPr>
      </p:pic>
    </p:spTree>
    <p:extLst>
      <p:ext uri="{BB962C8B-B14F-4D97-AF65-F5344CB8AC3E}">
        <p14:creationId xmlns:p14="http://schemas.microsoft.com/office/powerpoint/2010/main" val="3350438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5E30-159E-7499-92D1-6300669B939C}"/>
              </a:ext>
            </a:extLst>
          </p:cNvPr>
          <p:cNvSpPr>
            <a:spLocks noGrp="1"/>
          </p:cNvSpPr>
          <p:nvPr>
            <p:ph type="title"/>
          </p:nvPr>
        </p:nvSpPr>
        <p:spPr>
          <a:xfrm>
            <a:off x="1946250" y="-2400"/>
            <a:ext cx="5723640" cy="816360"/>
          </a:xfrm>
        </p:spPr>
        <p:txBody>
          <a:bodyPr>
            <a:normAutofit/>
          </a:bodyPr>
          <a:lstStyle/>
          <a:p>
            <a:r>
              <a:rPr lang="en-US" sz="3200" b="1" dirty="0"/>
              <a:t>Extras run from statistics</a:t>
            </a:r>
          </a:p>
        </p:txBody>
      </p:sp>
      <p:sp>
        <p:nvSpPr>
          <p:cNvPr id="3" name="Content Placeholder 2">
            <a:extLst>
              <a:ext uri="{FF2B5EF4-FFF2-40B4-BE49-F238E27FC236}">
                <a16:creationId xmlns:a16="http://schemas.microsoft.com/office/drawing/2014/main" id="{A4282F62-A3C2-7654-4444-D167D6E6D6B0}"/>
              </a:ext>
            </a:extLst>
          </p:cNvPr>
          <p:cNvSpPr>
            <a:spLocks noGrp="1"/>
          </p:cNvSpPr>
          <p:nvPr>
            <p:ph idx="1"/>
          </p:nvPr>
        </p:nvSpPr>
        <p:spPr>
          <a:xfrm>
            <a:off x="240522" y="1470722"/>
            <a:ext cx="7404653" cy="582600"/>
          </a:xfrm>
        </p:spPr>
        <p:txBody>
          <a:bodyPr vert="horz" lIns="91440" tIns="45720" rIns="91440" bIns="45720" rtlCol="0" anchor="t">
            <a:normAutofit fontScale="92500" lnSpcReduction="10000"/>
          </a:bodyPr>
          <a:lstStyle/>
          <a:p>
            <a:r>
              <a:rPr lang="en-US" dirty="0">
                <a:solidFill>
                  <a:schemeClr val="tx1"/>
                </a:solidFill>
              </a:rPr>
              <a:t>This following data shows the count of extras run given by the teams in the overall season </a:t>
            </a:r>
          </a:p>
        </p:txBody>
      </p:sp>
      <p:pic>
        <p:nvPicPr>
          <p:cNvPr id="4" name="Picture 4" descr="Graphical user interface, text, application, email&#10;&#10;Description automatically generated">
            <a:extLst>
              <a:ext uri="{FF2B5EF4-FFF2-40B4-BE49-F238E27FC236}">
                <a16:creationId xmlns:a16="http://schemas.microsoft.com/office/drawing/2014/main" id="{895575F1-9C53-1896-A2BF-844D44083E97}"/>
              </a:ext>
            </a:extLst>
          </p:cNvPr>
          <p:cNvPicPr>
            <a:picLocks noChangeAspect="1"/>
          </p:cNvPicPr>
          <p:nvPr/>
        </p:nvPicPr>
        <p:blipFill>
          <a:blip r:embed="rId2"/>
          <a:stretch>
            <a:fillRect/>
          </a:stretch>
        </p:blipFill>
        <p:spPr>
          <a:xfrm>
            <a:off x="899592" y="2129857"/>
            <a:ext cx="3796200" cy="3459383"/>
          </a:xfrm>
          <a:prstGeom prst="rect">
            <a:avLst/>
          </a:prstGeom>
        </p:spPr>
      </p:pic>
      <p:pic>
        <p:nvPicPr>
          <p:cNvPr id="5" name="Picture 5">
            <a:extLst>
              <a:ext uri="{FF2B5EF4-FFF2-40B4-BE49-F238E27FC236}">
                <a16:creationId xmlns:a16="http://schemas.microsoft.com/office/drawing/2014/main" id="{1A8F04A5-62B5-2E97-18A3-4474D7EF7A64}"/>
              </a:ext>
            </a:extLst>
          </p:cNvPr>
          <p:cNvPicPr>
            <a:picLocks noChangeAspect="1"/>
          </p:cNvPicPr>
          <p:nvPr/>
        </p:nvPicPr>
        <p:blipFill>
          <a:blip r:embed="rId3"/>
          <a:stretch>
            <a:fillRect/>
          </a:stretch>
        </p:blipFill>
        <p:spPr>
          <a:xfrm>
            <a:off x="5584853" y="1793008"/>
            <a:ext cx="2743200" cy="3982984"/>
          </a:xfrm>
          <a:prstGeom prst="rect">
            <a:avLst/>
          </a:prstGeom>
        </p:spPr>
      </p:pic>
    </p:spTree>
    <p:extLst>
      <p:ext uri="{BB962C8B-B14F-4D97-AF65-F5344CB8AC3E}">
        <p14:creationId xmlns:p14="http://schemas.microsoft.com/office/powerpoint/2010/main" val="425424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03EF-9B19-5D2C-B94C-7512C684D058}"/>
              </a:ext>
            </a:extLst>
          </p:cNvPr>
          <p:cNvSpPr>
            <a:spLocks noGrp="1"/>
          </p:cNvSpPr>
          <p:nvPr>
            <p:ph type="title"/>
          </p:nvPr>
        </p:nvSpPr>
        <p:spPr/>
        <p:txBody>
          <a:bodyPr/>
          <a:lstStyle/>
          <a:p>
            <a:r>
              <a:rPr lang="en-IN" dirty="0"/>
              <a:t>Average Run By Teams in Powerplay</a:t>
            </a:r>
            <a:endParaRPr lang="en-US" dirty="0"/>
          </a:p>
        </p:txBody>
      </p:sp>
      <p:pic>
        <p:nvPicPr>
          <p:cNvPr id="5" name="Content Placeholder 4">
            <a:extLst>
              <a:ext uri="{FF2B5EF4-FFF2-40B4-BE49-F238E27FC236}">
                <a16:creationId xmlns:a16="http://schemas.microsoft.com/office/drawing/2014/main" id="{F76DAC14-4583-83BE-5717-84237522CF6F}"/>
              </a:ext>
            </a:extLst>
          </p:cNvPr>
          <p:cNvPicPr>
            <a:picLocks noGrp="1" noChangeAspect="1"/>
          </p:cNvPicPr>
          <p:nvPr>
            <p:ph idx="1"/>
          </p:nvPr>
        </p:nvPicPr>
        <p:blipFill>
          <a:blip r:embed="rId2"/>
          <a:stretch>
            <a:fillRect/>
          </a:stretch>
        </p:blipFill>
        <p:spPr>
          <a:xfrm>
            <a:off x="857250" y="3074868"/>
            <a:ext cx="7404100" cy="2003664"/>
          </a:xfrm>
        </p:spPr>
      </p:pic>
    </p:spTree>
    <p:extLst>
      <p:ext uri="{BB962C8B-B14F-4D97-AF65-F5344CB8AC3E}">
        <p14:creationId xmlns:p14="http://schemas.microsoft.com/office/powerpoint/2010/main" val="215330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8FB9-8B97-D354-65DD-C16A37C086F7}"/>
              </a:ext>
            </a:extLst>
          </p:cNvPr>
          <p:cNvSpPr>
            <a:spLocks noGrp="1"/>
          </p:cNvSpPr>
          <p:nvPr>
            <p:ph type="title"/>
          </p:nvPr>
        </p:nvSpPr>
        <p:spPr/>
        <p:txBody>
          <a:bodyPr>
            <a:normAutofit fontScale="90000"/>
          </a:bodyPr>
          <a:lstStyle/>
          <a:p>
            <a:r>
              <a:rPr lang="en-IN" dirty="0"/>
              <a:t>Pie chat of total run scored in this season by each team in percentage</a:t>
            </a:r>
            <a:endParaRPr lang="en-US" dirty="0"/>
          </a:p>
        </p:txBody>
      </p:sp>
      <p:pic>
        <p:nvPicPr>
          <p:cNvPr id="5" name="Content Placeholder 4">
            <a:extLst>
              <a:ext uri="{FF2B5EF4-FFF2-40B4-BE49-F238E27FC236}">
                <a16:creationId xmlns:a16="http://schemas.microsoft.com/office/drawing/2014/main" id="{68233E9F-A1A3-DAC4-A63B-2626893E2E53}"/>
              </a:ext>
            </a:extLst>
          </p:cNvPr>
          <p:cNvPicPr>
            <a:picLocks noGrp="1" noChangeAspect="1"/>
          </p:cNvPicPr>
          <p:nvPr>
            <p:ph idx="1"/>
          </p:nvPr>
        </p:nvPicPr>
        <p:blipFill>
          <a:blip r:embed="rId2"/>
          <a:stretch>
            <a:fillRect/>
          </a:stretch>
        </p:blipFill>
        <p:spPr>
          <a:xfrm>
            <a:off x="2051720" y="2235732"/>
            <a:ext cx="4752528" cy="4038600"/>
          </a:xfrm>
        </p:spPr>
      </p:pic>
    </p:spTree>
    <p:extLst>
      <p:ext uri="{BB962C8B-B14F-4D97-AF65-F5344CB8AC3E}">
        <p14:creationId xmlns:p14="http://schemas.microsoft.com/office/powerpoint/2010/main" val="24796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B086532B-5A3E-44A5-A0C2-22A0DB316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1AA4AC-17C3-14DB-534F-5D519F2D1758}"/>
              </a:ext>
            </a:extLst>
          </p:cNvPr>
          <p:cNvSpPr>
            <a:spLocks noGrp="1"/>
          </p:cNvSpPr>
          <p:nvPr>
            <p:ph type="title"/>
          </p:nvPr>
        </p:nvSpPr>
        <p:spPr>
          <a:xfrm>
            <a:off x="530298" y="-155400"/>
            <a:ext cx="5245435" cy="1356360"/>
          </a:xfrm>
        </p:spPr>
        <p:txBody>
          <a:bodyPr vert="horz" lIns="91440" tIns="45720" rIns="91440" bIns="45720" rtlCol="0" anchor="ctr">
            <a:normAutofit/>
          </a:bodyPr>
          <a:lstStyle/>
          <a:p>
            <a:pPr defTabSz="914400"/>
            <a:r>
              <a:rPr lang="en-US" sz="4400" b="1"/>
              <a:t>Functions for plot</a:t>
            </a:r>
          </a:p>
        </p:txBody>
      </p:sp>
      <p:sp>
        <p:nvSpPr>
          <p:cNvPr id="5" name="TextBox 4">
            <a:extLst>
              <a:ext uri="{FF2B5EF4-FFF2-40B4-BE49-F238E27FC236}">
                <a16:creationId xmlns:a16="http://schemas.microsoft.com/office/drawing/2014/main" id="{51EDABC4-65D7-AE70-0C5F-2DF71DD34845}"/>
              </a:ext>
            </a:extLst>
          </p:cNvPr>
          <p:cNvSpPr txBox="1"/>
          <p:nvPr/>
        </p:nvSpPr>
        <p:spPr>
          <a:xfrm>
            <a:off x="350298" y="1157400"/>
            <a:ext cx="5245435" cy="40386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lnSpc>
                <a:spcPct val="90000"/>
              </a:lnSpc>
              <a:spcAft>
                <a:spcPts val="600"/>
              </a:spcAft>
              <a:buClr>
                <a:schemeClr val="accent1"/>
              </a:buClr>
              <a:buSzPct val="80000"/>
              <a:buFont typeface="Corbel" pitchFamily="34" charset="0"/>
              <a:buChar char="•"/>
            </a:pPr>
            <a:r>
              <a:rPr lang="en-US" dirty="0">
                <a:latin typeface="+mn-lt"/>
              </a:rPr>
              <a:t>These following code shows the histogram for total run, boxplot for batsman run, histogram of </a:t>
            </a:r>
            <a:r>
              <a:rPr lang="en-US" dirty="0" err="1">
                <a:latin typeface="+mn-lt"/>
              </a:rPr>
              <a:t>Wonby</a:t>
            </a:r>
            <a:r>
              <a:rPr lang="en-US" dirty="0">
                <a:latin typeface="+mn-lt"/>
              </a:rPr>
              <a:t>, </a:t>
            </a:r>
            <a:r>
              <a:rPr lang="en-US" dirty="0" err="1">
                <a:latin typeface="+mn-lt"/>
              </a:rPr>
              <a:t>countplot</a:t>
            </a:r>
            <a:r>
              <a:rPr lang="en-US" dirty="0">
                <a:latin typeface="+mn-lt"/>
              </a:rPr>
              <a:t> of </a:t>
            </a:r>
            <a:r>
              <a:rPr lang="en-US" dirty="0" err="1">
                <a:latin typeface="+mn-lt"/>
              </a:rPr>
              <a:t>Tosswinner</a:t>
            </a:r>
            <a:r>
              <a:rPr lang="en-US" dirty="0">
                <a:latin typeface="+mn-lt"/>
              </a:rPr>
              <a:t>, </a:t>
            </a:r>
            <a:r>
              <a:rPr lang="en-US" dirty="0" err="1">
                <a:latin typeface="+mn-lt"/>
              </a:rPr>
              <a:t>Barplot</a:t>
            </a:r>
            <a:r>
              <a:rPr lang="en-US" dirty="0">
                <a:latin typeface="+mn-lt"/>
              </a:rPr>
              <a:t> of over and extras run, </a:t>
            </a:r>
            <a:r>
              <a:rPr lang="en-US" dirty="0" err="1">
                <a:latin typeface="+mn-lt"/>
              </a:rPr>
              <a:t>relplot</a:t>
            </a:r>
            <a:r>
              <a:rPr lang="en-US" dirty="0">
                <a:latin typeface="+mn-lt"/>
              </a:rPr>
              <a:t> of between overs and batsman run</a:t>
            </a:r>
          </a:p>
        </p:txBody>
      </p:sp>
      <p:pic>
        <p:nvPicPr>
          <p:cNvPr id="8" name="Picture 8" descr="Graphical user interface, application&#10;&#10;Description automatically generated">
            <a:extLst>
              <a:ext uri="{FF2B5EF4-FFF2-40B4-BE49-F238E27FC236}">
                <a16:creationId xmlns:a16="http://schemas.microsoft.com/office/drawing/2014/main" id="{E9ABB160-BF7A-3CE5-DB31-549607A7F34A}"/>
              </a:ext>
            </a:extLst>
          </p:cNvPr>
          <p:cNvPicPr>
            <a:picLocks noGrp="1" noChangeAspect="1"/>
          </p:cNvPicPr>
          <p:nvPr>
            <p:ph idx="1"/>
          </p:nvPr>
        </p:nvPicPr>
        <p:blipFill>
          <a:blip r:embed="rId2"/>
          <a:stretch>
            <a:fillRect/>
          </a:stretch>
        </p:blipFill>
        <p:spPr>
          <a:xfrm>
            <a:off x="424207" y="2614260"/>
            <a:ext cx="3971561" cy="3823498"/>
          </a:xfrm>
          <a:prstGeom prst="rect">
            <a:avLst/>
          </a:prstGeom>
        </p:spPr>
      </p:pic>
      <p:pic>
        <p:nvPicPr>
          <p:cNvPr id="9" name="Picture 9">
            <a:extLst>
              <a:ext uri="{FF2B5EF4-FFF2-40B4-BE49-F238E27FC236}">
                <a16:creationId xmlns:a16="http://schemas.microsoft.com/office/drawing/2014/main" id="{672FD4A2-A0B5-D575-C422-D00648A03CED}"/>
              </a:ext>
            </a:extLst>
          </p:cNvPr>
          <p:cNvPicPr>
            <a:picLocks noChangeAspect="1"/>
          </p:cNvPicPr>
          <p:nvPr/>
        </p:nvPicPr>
        <p:blipFill>
          <a:blip r:embed="rId3"/>
          <a:stretch>
            <a:fillRect/>
          </a:stretch>
        </p:blipFill>
        <p:spPr>
          <a:xfrm>
            <a:off x="5902917" y="1408409"/>
            <a:ext cx="2743200" cy="2743200"/>
          </a:xfrm>
          <a:prstGeom prst="rect">
            <a:avLst/>
          </a:prstGeom>
        </p:spPr>
      </p:pic>
    </p:spTree>
    <p:extLst>
      <p:ext uri="{BB962C8B-B14F-4D97-AF65-F5344CB8AC3E}">
        <p14:creationId xmlns:p14="http://schemas.microsoft.com/office/powerpoint/2010/main" val="192360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91BA-1CEB-E46E-4614-6E5B8A2A401C}"/>
              </a:ext>
            </a:extLst>
          </p:cNvPr>
          <p:cNvSpPr>
            <a:spLocks noGrp="1"/>
          </p:cNvSpPr>
          <p:nvPr>
            <p:ph type="title"/>
          </p:nvPr>
        </p:nvSpPr>
        <p:spPr>
          <a:xfrm>
            <a:off x="1519973" y="260887"/>
            <a:ext cx="7877296" cy="620191"/>
          </a:xfrm>
        </p:spPr>
        <p:txBody>
          <a:bodyPr vert="horz" lIns="91440" tIns="45720" rIns="91440" bIns="45720" rtlCol="0">
            <a:normAutofit/>
          </a:bodyPr>
          <a:lstStyle/>
          <a:p>
            <a:pPr defTabSz="914400"/>
            <a:r>
              <a:rPr lang="en-US" sz="2800" b="1" cap="all" dirty="0"/>
              <a:t>Visualization of  datasets</a:t>
            </a:r>
          </a:p>
        </p:txBody>
      </p:sp>
      <p:pic>
        <p:nvPicPr>
          <p:cNvPr id="4" name="Picture 4" descr="Chart&#10;&#10;Description automatically generated">
            <a:extLst>
              <a:ext uri="{FF2B5EF4-FFF2-40B4-BE49-F238E27FC236}">
                <a16:creationId xmlns:a16="http://schemas.microsoft.com/office/drawing/2014/main" id="{47263C0E-B884-3465-9C8D-FF4B5C5F0394}"/>
              </a:ext>
            </a:extLst>
          </p:cNvPr>
          <p:cNvPicPr>
            <a:picLocks noChangeAspect="1"/>
          </p:cNvPicPr>
          <p:nvPr/>
        </p:nvPicPr>
        <p:blipFill>
          <a:blip r:embed="rId2"/>
          <a:stretch>
            <a:fillRect/>
          </a:stretch>
        </p:blipFill>
        <p:spPr>
          <a:xfrm>
            <a:off x="1173813" y="2243982"/>
            <a:ext cx="6476283" cy="2071131"/>
          </a:xfrm>
          <a:prstGeom prst="rect">
            <a:avLst/>
          </a:prstGeom>
        </p:spPr>
      </p:pic>
      <p:pic>
        <p:nvPicPr>
          <p:cNvPr id="5" name="Picture 5" descr="Chart, bar chart&#10;&#10;Description automatically generated">
            <a:extLst>
              <a:ext uri="{FF2B5EF4-FFF2-40B4-BE49-F238E27FC236}">
                <a16:creationId xmlns:a16="http://schemas.microsoft.com/office/drawing/2014/main" id="{22D29C3A-DC90-238A-C46D-E0CF289C957C}"/>
              </a:ext>
            </a:extLst>
          </p:cNvPr>
          <p:cNvPicPr>
            <a:picLocks noChangeAspect="1"/>
          </p:cNvPicPr>
          <p:nvPr/>
        </p:nvPicPr>
        <p:blipFill>
          <a:blip r:embed="rId3"/>
          <a:stretch>
            <a:fillRect/>
          </a:stretch>
        </p:blipFill>
        <p:spPr>
          <a:xfrm>
            <a:off x="1173814" y="4528604"/>
            <a:ext cx="6476284" cy="2125510"/>
          </a:xfrm>
          <a:prstGeom prst="rect">
            <a:avLst/>
          </a:prstGeom>
        </p:spPr>
      </p:pic>
      <p:sp>
        <p:nvSpPr>
          <p:cNvPr id="6" name="TextBox 5">
            <a:extLst>
              <a:ext uri="{FF2B5EF4-FFF2-40B4-BE49-F238E27FC236}">
                <a16:creationId xmlns:a16="http://schemas.microsoft.com/office/drawing/2014/main" id="{344318DB-C996-0081-E3C0-9597B6EAC43A}"/>
              </a:ext>
            </a:extLst>
          </p:cNvPr>
          <p:cNvSpPr txBox="1"/>
          <p:nvPr/>
        </p:nvSpPr>
        <p:spPr>
          <a:xfrm>
            <a:off x="896964" y="1134281"/>
            <a:ext cx="7175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rbel"/>
                <a:cs typeface="Arial"/>
              </a:rPr>
              <a:t>The following data shows the histogram of total runs in ball by ball dataset and won by in IPL match dataset</a:t>
            </a:r>
          </a:p>
        </p:txBody>
      </p:sp>
      <p:sp>
        <p:nvSpPr>
          <p:cNvPr id="7" name="TextBox 6">
            <a:extLst>
              <a:ext uri="{FF2B5EF4-FFF2-40B4-BE49-F238E27FC236}">
                <a16:creationId xmlns:a16="http://schemas.microsoft.com/office/drawing/2014/main" id="{D7CF7340-09DC-F7B7-AD8F-9E1456146B58}"/>
              </a:ext>
            </a:extLst>
          </p:cNvPr>
          <p:cNvSpPr txBox="1"/>
          <p:nvPr/>
        </p:nvSpPr>
        <p:spPr>
          <a:xfrm>
            <a:off x="3706032" y="1892729"/>
            <a:ext cx="21571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Arial"/>
                <a:cs typeface="Arial"/>
              </a:rPr>
              <a:t>HISTOGRAM</a:t>
            </a:r>
            <a:endParaRPr lang="en-US" dirty="0">
              <a:cs typeface="Arial"/>
            </a:endParaRPr>
          </a:p>
        </p:txBody>
      </p:sp>
    </p:spTree>
    <p:extLst>
      <p:ext uri="{BB962C8B-B14F-4D97-AF65-F5344CB8AC3E}">
        <p14:creationId xmlns:p14="http://schemas.microsoft.com/office/powerpoint/2010/main" val="1924582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5275-B5F0-3667-E014-200778EBC4C7}"/>
              </a:ext>
            </a:extLst>
          </p:cNvPr>
          <p:cNvSpPr>
            <a:spLocks noGrp="1"/>
          </p:cNvSpPr>
          <p:nvPr>
            <p:ph type="title"/>
          </p:nvPr>
        </p:nvSpPr>
        <p:spPr>
          <a:xfrm>
            <a:off x="1767776" y="464303"/>
            <a:ext cx="8326851" cy="445835"/>
          </a:xfrm>
        </p:spPr>
        <p:txBody>
          <a:bodyPr>
            <a:normAutofit fontScale="90000"/>
          </a:bodyPr>
          <a:lstStyle/>
          <a:p>
            <a:r>
              <a:rPr lang="en-US" sz="2800" b="1" cap="all" dirty="0">
                <a:ea typeface="+mj-lt"/>
                <a:cs typeface="+mj-lt"/>
              </a:rPr>
              <a:t>VISUALIZATION OF  DATASETS</a:t>
            </a:r>
            <a:endParaRPr lang="en-US" sz="2800" dirty="0">
              <a:ea typeface="+mj-lt"/>
              <a:cs typeface="+mj-lt"/>
            </a:endParaRPr>
          </a:p>
          <a:p>
            <a:endParaRPr lang="en-US" dirty="0"/>
          </a:p>
        </p:txBody>
      </p:sp>
      <p:pic>
        <p:nvPicPr>
          <p:cNvPr id="4" name="Picture 4" descr="Chart, bar chart&#10;&#10;Description automatically generated">
            <a:extLst>
              <a:ext uri="{FF2B5EF4-FFF2-40B4-BE49-F238E27FC236}">
                <a16:creationId xmlns:a16="http://schemas.microsoft.com/office/drawing/2014/main" id="{EEB8A54F-8191-3830-2FBC-8B06B165C7EC}"/>
              </a:ext>
            </a:extLst>
          </p:cNvPr>
          <p:cNvPicPr>
            <a:picLocks noGrp="1" noChangeAspect="1"/>
          </p:cNvPicPr>
          <p:nvPr>
            <p:ph idx="1"/>
          </p:nvPr>
        </p:nvPicPr>
        <p:blipFill>
          <a:blip r:embed="rId2"/>
          <a:stretch>
            <a:fillRect/>
          </a:stretch>
        </p:blipFill>
        <p:spPr>
          <a:xfrm>
            <a:off x="285750" y="1468724"/>
            <a:ext cx="5002416" cy="2649045"/>
          </a:xfrm>
        </p:spPr>
      </p:pic>
      <p:pic>
        <p:nvPicPr>
          <p:cNvPr id="5" name="Picture 5" descr="Chart, bar chart&#10;&#10;Description automatically generated">
            <a:extLst>
              <a:ext uri="{FF2B5EF4-FFF2-40B4-BE49-F238E27FC236}">
                <a16:creationId xmlns:a16="http://schemas.microsoft.com/office/drawing/2014/main" id="{17B8A6CE-3126-4432-4800-7CF694F81FDF}"/>
              </a:ext>
            </a:extLst>
          </p:cNvPr>
          <p:cNvPicPr>
            <a:picLocks noChangeAspect="1"/>
          </p:cNvPicPr>
          <p:nvPr/>
        </p:nvPicPr>
        <p:blipFill>
          <a:blip r:embed="rId3"/>
          <a:stretch>
            <a:fillRect/>
          </a:stretch>
        </p:blipFill>
        <p:spPr>
          <a:xfrm>
            <a:off x="730358" y="4688794"/>
            <a:ext cx="2743200" cy="1955549"/>
          </a:xfrm>
          <a:prstGeom prst="rect">
            <a:avLst/>
          </a:prstGeom>
        </p:spPr>
      </p:pic>
      <p:pic>
        <p:nvPicPr>
          <p:cNvPr id="6" name="Picture 6" descr="Chart, scatter chart&#10;&#10;Description automatically generated">
            <a:extLst>
              <a:ext uri="{FF2B5EF4-FFF2-40B4-BE49-F238E27FC236}">
                <a16:creationId xmlns:a16="http://schemas.microsoft.com/office/drawing/2014/main" id="{E9724010-186A-E966-11EA-B6CECF304E69}"/>
              </a:ext>
            </a:extLst>
          </p:cNvPr>
          <p:cNvPicPr>
            <a:picLocks noChangeAspect="1"/>
          </p:cNvPicPr>
          <p:nvPr/>
        </p:nvPicPr>
        <p:blipFill>
          <a:blip r:embed="rId4"/>
          <a:stretch>
            <a:fillRect/>
          </a:stretch>
        </p:blipFill>
        <p:spPr>
          <a:xfrm>
            <a:off x="5990095" y="1949537"/>
            <a:ext cx="2365429" cy="2203385"/>
          </a:xfrm>
          <a:prstGeom prst="rect">
            <a:avLst/>
          </a:prstGeom>
        </p:spPr>
      </p:pic>
      <p:sp>
        <p:nvSpPr>
          <p:cNvPr id="7" name="TextBox 6">
            <a:extLst>
              <a:ext uri="{FF2B5EF4-FFF2-40B4-BE49-F238E27FC236}">
                <a16:creationId xmlns:a16="http://schemas.microsoft.com/office/drawing/2014/main" id="{72624E23-20F8-D5B3-5998-3FE305C7BB6E}"/>
              </a:ext>
            </a:extLst>
          </p:cNvPr>
          <p:cNvSpPr txBox="1"/>
          <p:nvPr/>
        </p:nvSpPr>
        <p:spPr>
          <a:xfrm>
            <a:off x="281876" y="1105222"/>
            <a:ext cx="46591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Arial"/>
                <a:cs typeface="Arial"/>
              </a:rPr>
              <a:t>Count plot for </a:t>
            </a:r>
            <a:r>
              <a:rPr lang="en-US" sz="1400" b="1" dirty="0" err="1">
                <a:latin typeface="Arial"/>
                <a:cs typeface="Arial"/>
              </a:rPr>
              <a:t>Tosswinner</a:t>
            </a:r>
            <a:r>
              <a:rPr lang="en-US" sz="1400" b="1" dirty="0">
                <a:latin typeface="Arial"/>
                <a:cs typeface="Arial"/>
              </a:rPr>
              <a:t> of </a:t>
            </a:r>
            <a:r>
              <a:rPr lang="en-US" sz="1400" b="1" dirty="0" err="1">
                <a:latin typeface="Arial"/>
                <a:cs typeface="Arial"/>
              </a:rPr>
              <a:t>Ipl</a:t>
            </a:r>
            <a:r>
              <a:rPr lang="en-US" sz="1400" b="1" dirty="0">
                <a:latin typeface="Arial"/>
                <a:cs typeface="Arial"/>
              </a:rPr>
              <a:t> matches dataset</a:t>
            </a:r>
            <a:endParaRPr lang="en-US" sz="1400" b="1" dirty="0"/>
          </a:p>
        </p:txBody>
      </p:sp>
      <p:sp>
        <p:nvSpPr>
          <p:cNvPr id="8" name="TextBox 7">
            <a:extLst>
              <a:ext uri="{FF2B5EF4-FFF2-40B4-BE49-F238E27FC236}">
                <a16:creationId xmlns:a16="http://schemas.microsoft.com/office/drawing/2014/main" id="{77564E69-83CE-6909-B08F-AAEEA25E9EC0}"/>
              </a:ext>
            </a:extLst>
          </p:cNvPr>
          <p:cNvSpPr txBox="1"/>
          <p:nvPr/>
        </p:nvSpPr>
        <p:spPr>
          <a:xfrm>
            <a:off x="5803146" y="1077132"/>
            <a:ext cx="29863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Arial"/>
                <a:cs typeface="Arial"/>
              </a:rPr>
              <a:t>Relationship plot between overs and batsman run</a:t>
            </a:r>
            <a:endParaRPr lang="en-US" sz="1400" dirty="0">
              <a:cs typeface="Arial"/>
            </a:endParaRPr>
          </a:p>
        </p:txBody>
      </p:sp>
      <p:sp>
        <p:nvSpPr>
          <p:cNvPr id="9" name="TextBox 8">
            <a:extLst>
              <a:ext uri="{FF2B5EF4-FFF2-40B4-BE49-F238E27FC236}">
                <a16:creationId xmlns:a16="http://schemas.microsoft.com/office/drawing/2014/main" id="{0FE398FF-033D-24D1-982F-9B97A67AE288}"/>
              </a:ext>
            </a:extLst>
          </p:cNvPr>
          <p:cNvSpPr txBox="1"/>
          <p:nvPr/>
        </p:nvSpPr>
        <p:spPr>
          <a:xfrm>
            <a:off x="319652" y="4162263"/>
            <a:ext cx="4361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latin typeface="Arial"/>
                <a:cs typeface="Arial"/>
              </a:rPr>
              <a:t>Barplot</a:t>
            </a:r>
            <a:r>
              <a:rPr lang="en-US" sz="1400" b="1" dirty="0">
                <a:latin typeface="Arial"/>
                <a:cs typeface="Arial"/>
              </a:rPr>
              <a:t> for extra runs of ball by ball dataset</a:t>
            </a:r>
            <a:endParaRPr lang="en-US" sz="1400" b="1" dirty="0"/>
          </a:p>
        </p:txBody>
      </p:sp>
    </p:spTree>
    <p:extLst>
      <p:ext uri="{BB962C8B-B14F-4D97-AF65-F5344CB8AC3E}">
        <p14:creationId xmlns:p14="http://schemas.microsoft.com/office/powerpoint/2010/main" val="4053241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64E-6FE2-D3BD-CDAD-B390A4EB721E}"/>
              </a:ext>
            </a:extLst>
          </p:cNvPr>
          <p:cNvSpPr>
            <a:spLocks noGrp="1"/>
          </p:cNvSpPr>
          <p:nvPr>
            <p:ph type="title"/>
          </p:nvPr>
        </p:nvSpPr>
        <p:spPr/>
        <p:txBody>
          <a:bodyPr/>
          <a:lstStyle/>
          <a:p>
            <a:r>
              <a:rPr lang="en-IN" dirty="0"/>
              <a:t>Functions Used</a:t>
            </a:r>
            <a:endParaRPr lang="en-US" dirty="0"/>
          </a:p>
        </p:txBody>
      </p:sp>
      <p:pic>
        <p:nvPicPr>
          <p:cNvPr id="5" name="Content Placeholder 4">
            <a:extLst>
              <a:ext uri="{FF2B5EF4-FFF2-40B4-BE49-F238E27FC236}">
                <a16:creationId xmlns:a16="http://schemas.microsoft.com/office/drawing/2014/main" id="{CA4A3767-7957-6246-C619-6551813D9B61}"/>
              </a:ext>
            </a:extLst>
          </p:cNvPr>
          <p:cNvPicPr>
            <a:picLocks noGrp="1" noChangeAspect="1"/>
          </p:cNvPicPr>
          <p:nvPr>
            <p:ph idx="1"/>
          </p:nvPr>
        </p:nvPicPr>
        <p:blipFill>
          <a:blip r:embed="rId2"/>
          <a:stretch>
            <a:fillRect/>
          </a:stretch>
        </p:blipFill>
        <p:spPr>
          <a:xfrm>
            <a:off x="1967917" y="2057400"/>
            <a:ext cx="5182766" cy="4038600"/>
          </a:xfrm>
        </p:spPr>
      </p:pic>
    </p:spTree>
    <p:extLst>
      <p:ext uri="{BB962C8B-B14F-4D97-AF65-F5344CB8AC3E}">
        <p14:creationId xmlns:p14="http://schemas.microsoft.com/office/powerpoint/2010/main" val="3404819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C495-0137-F7F3-4B31-BEA38952B5BC}"/>
              </a:ext>
            </a:extLst>
          </p:cNvPr>
          <p:cNvSpPr>
            <a:spLocks noGrp="1"/>
          </p:cNvSpPr>
          <p:nvPr>
            <p:ph type="title"/>
          </p:nvPr>
        </p:nvSpPr>
        <p:spPr/>
        <p:txBody>
          <a:bodyPr/>
          <a:lstStyle/>
          <a:p>
            <a:r>
              <a:rPr lang="en-IN" dirty="0"/>
              <a:t>Total Number of Matches Played and won by each team</a:t>
            </a:r>
            <a:endParaRPr lang="en-US" dirty="0"/>
          </a:p>
        </p:txBody>
      </p:sp>
      <p:pic>
        <p:nvPicPr>
          <p:cNvPr id="5" name="Content Placeholder 4">
            <a:extLst>
              <a:ext uri="{FF2B5EF4-FFF2-40B4-BE49-F238E27FC236}">
                <a16:creationId xmlns:a16="http://schemas.microsoft.com/office/drawing/2014/main" id="{A5289578-3272-E8D8-775C-3DF4B13DDFBC}"/>
              </a:ext>
            </a:extLst>
          </p:cNvPr>
          <p:cNvPicPr>
            <a:picLocks noGrp="1" noChangeAspect="1"/>
          </p:cNvPicPr>
          <p:nvPr>
            <p:ph idx="1"/>
          </p:nvPr>
        </p:nvPicPr>
        <p:blipFill>
          <a:blip r:embed="rId2"/>
          <a:stretch>
            <a:fillRect/>
          </a:stretch>
        </p:blipFill>
        <p:spPr>
          <a:xfrm>
            <a:off x="323528" y="2034552"/>
            <a:ext cx="4098877" cy="4038600"/>
          </a:xfrm>
        </p:spPr>
      </p:pic>
      <p:pic>
        <p:nvPicPr>
          <p:cNvPr id="7" name="Picture 6">
            <a:extLst>
              <a:ext uri="{FF2B5EF4-FFF2-40B4-BE49-F238E27FC236}">
                <a16:creationId xmlns:a16="http://schemas.microsoft.com/office/drawing/2014/main" id="{C39EB7A1-27B9-7D28-D3B8-953D4245CCC6}"/>
              </a:ext>
            </a:extLst>
          </p:cNvPr>
          <p:cNvPicPr>
            <a:picLocks noChangeAspect="1"/>
          </p:cNvPicPr>
          <p:nvPr/>
        </p:nvPicPr>
        <p:blipFill>
          <a:blip r:embed="rId3"/>
          <a:stretch>
            <a:fillRect/>
          </a:stretch>
        </p:blipFill>
        <p:spPr>
          <a:xfrm>
            <a:off x="4560570" y="2034552"/>
            <a:ext cx="4043878" cy="4012304"/>
          </a:xfrm>
          <a:prstGeom prst="rect">
            <a:avLst/>
          </a:prstGeom>
        </p:spPr>
      </p:pic>
    </p:spTree>
    <p:extLst>
      <p:ext uri="{BB962C8B-B14F-4D97-AF65-F5344CB8AC3E}">
        <p14:creationId xmlns:p14="http://schemas.microsoft.com/office/powerpoint/2010/main" val="73976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queen&#10;&#10;Description automatically generated">
            <a:extLst>
              <a:ext uri="{FF2B5EF4-FFF2-40B4-BE49-F238E27FC236}">
                <a16:creationId xmlns:a16="http://schemas.microsoft.com/office/drawing/2014/main" id="{05350051-D960-3D22-095C-95C91C688897}"/>
              </a:ext>
            </a:extLst>
          </p:cNvPr>
          <p:cNvPicPr>
            <a:picLocks noChangeAspect="1"/>
          </p:cNvPicPr>
          <p:nvPr/>
        </p:nvPicPr>
        <p:blipFill rotWithShape="1">
          <a:blip r:embed="rId2">
            <a:duotone>
              <a:prstClr val="black"/>
              <a:schemeClr val="tx2">
                <a:tint val="45000"/>
                <a:satMod val="400000"/>
              </a:schemeClr>
            </a:duotone>
            <a:alphaModFix amt="35000"/>
          </a:blip>
          <a:srcRect/>
          <a:stretch/>
        </p:blipFill>
        <p:spPr>
          <a:xfrm>
            <a:off x="20" y="10"/>
            <a:ext cx="9143980" cy="6857990"/>
          </a:xfrm>
          <a:prstGeom prst="rect">
            <a:avLst/>
          </a:prstGeom>
        </p:spPr>
      </p:pic>
      <p:sp>
        <p:nvSpPr>
          <p:cNvPr id="189442" name="Rectangle 2"/>
          <p:cNvSpPr>
            <a:spLocks noGrp="1" noChangeArrowheads="1"/>
          </p:cNvSpPr>
          <p:nvPr>
            <p:ph type="title"/>
          </p:nvPr>
        </p:nvSpPr>
        <p:spPr/>
        <p:txBody>
          <a:bodyPr>
            <a:normAutofit/>
          </a:bodyPr>
          <a:lstStyle/>
          <a:p>
            <a:r>
              <a:rPr lang="en-US" b="1" cap="all" dirty="0">
                <a:solidFill>
                  <a:schemeClr val="tx1">
                    <a:lumMod val="95000"/>
                    <a:lumOff val="5000"/>
                  </a:schemeClr>
                </a:solidFill>
                <a:ea typeface="+mj-lt"/>
                <a:cs typeface="+mj-lt"/>
              </a:rPr>
              <a:t>ABOUT INDIAN PREMIER LEAGUE </a:t>
            </a:r>
            <a:r>
              <a:rPr lang="en-US" b="1" cap="all" dirty="0">
                <a:solidFill>
                  <a:schemeClr val="tx1">
                    <a:lumMod val="95000"/>
                    <a:lumOff val="5000"/>
                  </a:schemeClr>
                </a:solidFill>
                <a:cs typeface="Arial"/>
              </a:rPr>
              <a:t>(</a:t>
            </a:r>
            <a:r>
              <a:rPr lang="en-US" b="1" cap="all" dirty="0">
                <a:solidFill>
                  <a:schemeClr val="tx1">
                    <a:lumMod val="95000"/>
                    <a:lumOff val="5000"/>
                  </a:schemeClr>
                </a:solidFill>
                <a:ea typeface="+mj-lt"/>
                <a:cs typeface="+mj-lt"/>
              </a:rPr>
              <a:t>IPL)</a:t>
            </a:r>
            <a:endParaRPr lang="en-US" b="1" dirty="0">
              <a:solidFill>
                <a:schemeClr val="tx1">
                  <a:lumMod val="95000"/>
                  <a:lumOff val="5000"/>
                </a:schemeClr>
              </a:solidFill>
              <a:cs typeface="Arial"/>
            </a:endParaRPr>
          </a:p>
        </p:txBody>
      </p:sp>
      <p:sp>
        <p:nvSpPr>
          <p:cNvPr id="189443" name="Rectangle 3"/>
          <p:cNvSpPr>
            <a:spLocks noGrp="1" noChangeArrowheads="1"/>
          </p:cNvSpPr>
          <p:nvPr>
            <p:ph idx="1"/>
          </p:nvPr>
        </p:nvSpPr>
        <p:spPr/>
        <p:txBody>
          <a:bodyPr vert="horz" lIns="91440" tIns="45720" rIns="91440" bIns="45720" rtlCol="0" anchor="t">
            <a:normAutofit/>
          </a:bodyPr>
          <a:lstStyle/>
          <a:p>
            <a:r>
              <a:rPr lang="en-US" dirty="0">
                <a:solidFill>
                  <a:schemeClr val="tx1">
                    <a:lumMod val="95000"/>
                    <a:lumOff val="5000"/>
                  </a:schemeClr>
                </a:solidFill>
              </a:rPr>
              <a:t>The Indian Premier League (IPL) is a competitive men's Limited - overs cricket league conducted between April and May of each year featuring 10 teams from ten Indian cities. The Board of Control for Cricket in India (BCCI) established it in 2007.</a:t>
            </a:r>
          </a:p>
        </p:txBody>
      </p:sp>
    </p:spTree>
    <p:extLst>
      <p:ext uri="{BB962C8B-B14F-4D97-AF65-F5344CB8AC3E}">
        <p14:creationId xmlns:p14="http://schemas.microsoft.com/office/powerpoint/2010/main" val="306552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71362F-6305-42A2-8633-285CE3813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11F50C1-F708-485D-B1A9-65873AB2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AF7F52A-561E-4CE4-A251-1565CF80F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67E998-E312-45A7-A84D-81D9342085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5462458"/>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2454A6-0679-36DE-023E-FD21FF6730C4}"/>
              </a:ext>
            </a:extLst>
          </p:cNvPr>
          <p:cNvSpPr>
            <a:spLocks noGrp="1"/>
          </p:cNvSpPr>
          <p:nvPr>
            <p:ph type="title"/>
          </p:nvPr>
        </p:nvSpPr>
        <p:spPr>
          <a:xfrm>
            <a:off x="832485" y="4208424"/>
            <a:ext cx="7475220" cy="1325880"/>
          </a:xfrm>
        </p:spPr>
        <p:txBody>
          <a:bodyPr vert="horz" lIns="91440" tIns="45720" rIns="91440" bIns="45720" rtlCol="0" anchor="b">
            <a:normAutofit/>
          </a:bodyPr>
          <a:lstStyle/>
          <a:p>
            <a:pPr algn="ctr" defTabSz="914400">
              <a:lnSpc>
                <a:spcPct val="85000"/>
              </a:lnSpc>
            </a:pPr>
            <a:r>
              <a:rPr lang="en-IN" sz="5700" b="1" cap="all" dirty="0">
                <a:solidFill>
                  <a:srgbClr val="FFFFFF"/>
                </a:solidFill>
              </a:rPr>
              <a:t>Function</a:t>
            </a:r>
            <a:endParaRPr lang="en-US" sz="5700" b="1" cap="all" dirty="0">
              <a:solidFill>
                <a:srgbClr val="FFFFFF"/>
              </a:solidFill>
            </a:endParaRPr>
          </a:p>
        </p:txBody>
      </p:sp>
      <p:sp>
        <p:nvSpPr>
          <p:cNvPr id="20" name="Rectangle 19">
            <a:extLst>
              <a:ext uri="{FF2B5EF4-FFF2-40B4-BE49-F238E27FC236}">
                <a16:creationId xmlns:a16="http://schemas.microsoft.com/office/drawing/2014/main" id="{43A3BFD8-1DCA-4E53-9E5F-9292C9BE3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1"/>
            <a:ext cx="8791575"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8F3EF4FB-E649-2946-699A-59F308D191BB}"/>
              </a:ext>
            </a:extLst>
          </p:cNvPr>
          <p:cNvPicPr>
            <a:picLocks noChangeAspect="1"/>
          </p:cNvPicPr>
          <p:nvPr/>
        </p:nvPicPr>
        <p:blipFill>
          <a:blip r:embed="rId2"/>
          <a:stretch>
            <a:fillRect/>
          </a:stretch>
        </p:blipFill>
        <p:spPr>
          <a:xfrm>
            <a:off x="645056" y="439582"/>
            <a:ext cx="7475220" cy="2237467"/>
          </a:xfrm>
          <a:prstGeom prst="rect">
            <a:avLst/>
          </a:prstGeom>
        </p:spPr>
      </p:pic>
      <p:sp>
        <p:nvSpPr>
          <p:cNvPr id="8" name="TextBox 7">
            <a:extLst>
              <a:ext uri="{FF2B5EF4-FFF2-40B4-BE49-F238E27FC236}">
                <a16:creationId xmlns:a16="http://schemas.microsoft.com/office/drawing/2014/main" id="{8258B4F0-F989-DAC0-6324-93B3B089F454}"/>
              </a:ext>
            </a:extLst>
          </p:cNvPr>
          <p:cNvSpPr txBox="1"/>
          <p:nvPr/>
        </p:nvSpPr>
        <p:spPr>
          <a:xfrm>
            <a:off x="2123728" y="3052209"/>
            <a:ext cx="3534737" cy="646331"/>
          </a:xfrm>
          <a:prstGeom prst="rect">
            <a:avLst/>
          </a:prstGeom>
          <a:noFill/>
        </p:spPr>
        <p:txBody>
          <a:bodyPr wrap="square" rtlCol="0">
            <a:spAutoFit/>
          </a:bodyPr>
          <a:lstStyle/>
          <a:p>
            <a:pPr algn="ctr"/>
            <a:r>
              <a:rPr lang="en-IN" dirty="0"/>
              <a:t>Runs scored by both team in a match in ascending order</a:t>
            </a:r>
            <a:endParaRPr lang="en-US" dirty="0"/>
          </a:p>
        </p:txBody>
      </p:sp>
    </p:spTree>
    <p:extLst>
      <p:ext uri="{BB962C8B-B14F-4D97-AF65-F5344CB8AC3E}">
        <p14:creationId xmlns:p14="http://schemas.microsoft.com/office/powerpoint/2010/main" val="617921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71362F-6305-42A2-8633-285CE3813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11F50C1-F708-485D-B1A9-65873AB2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AF7F52A-561E-4CE4-A251-1565CF80F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67E998-E312-45A7-A84D-81D9342085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5462458"/>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712F0AA-3130-BC4B-1D38-62F95C076960}"/>
              </a:ext>
            </a:extLst>
          </p:cNvPr>
          <p:cNvSpPr>
            <a:spLocks noGrp="1"/>
          </p:cNvSpPr>
          <p:nvPr>
            <p:ph type="title"/>
          </p:nvPr>
        </p:nvSpPr>
        <p:spPr>
          <a:xfrm>
            <a:off x="1331640" y="4293096"/>
            <a:ext cx="7475220" cy="1325880"/>
          </a:xfrm>
        </p:spPr>
        <p:txBody>
          <a:bodyPr vert="horz" lIns="91440" tIns="45720" rIns="91440" bIns="45720" rtlCol="0" anchor="b">
            <a:normAutofit fontScale="90000"/>
          </a:bodyPr>
          <a:lstStyle/>
          <a:p>
            <a:pPr defTabSz="914400">
              <a:lnSpc>
                <a:spcPct val="85000"/>
              </a:lnSpc>
            </a:pPr>
            <a:r>
              <a:rPr lang="en-IN" sz="5700" b="1" cap="all" dirty="0">
                <a:solidFill>
                  <a:srgbClr val="FFFFFF"/>
                </a:solidFill>
              </a:rPr>
              <a:t>Finding Null values using function</a:t>
            </a:r>
            <a:endParaRPr lang="en-US" sz="5700" b="1" cap="all" dirty="0">
              <a:solidFill>
                <a:srgbClr val="FFFFFF"/>
              </a:solidFill>
            </a:endParaRPr>
          </a:p>
        </p:txBody>
      </p:sp>
      <p:sp>
        <p:nvSpPr>
          <p:cNvPr id="20" name="Rectangle 19">
            <a:extLst>
              <a:ext uri="{FF2B5EF4-FFF2-40B4-BE49-F238E27FC236}">
                <a16:creationId xmlns:a16="http://schemas.microsoft.com/office/drawing/2014/main" id="{43A3BFD8-1DCA-4E53-9E5F-9292C9BE3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1"/>
            <a:ext cx="8791575"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F0DF7052-7CB9-B89E-8D3F-1F50AE55E85F}"/>
              </a:ext>
            </a:extLst>
          </p:cNvPr>
          <p:cNvPicPr>
            <a:picLocks noChangeAspect="1"/>
          </p:cNvPicPr>
          <p:nvPr/>
        </p:nvPicPr>
        <p:blipFill>
          <a:blip r:embed="rId2"/>
          <a:stretch>
            <a:fillRect/>
          </a:stretch>
        </p:blipFill>
        <p:spPr>
          <a:xfrm>
            <a:off x="536829" y="1111812"/>
            <a:ext cx="3914521" cy="2260635"/>
          </a:xfrm>
          <a:prstGeom prst="rect">
            <a:avLst/>
          </a:prstGeom>
        </p:spPr>
      </p:pic>
      <p:pic>
        <p:nvPicPr>
          <p:cNvPr id="5" name="Content Placeholder 4">
            <a:extLst>
              <a:ext uri="{FF2B5EF4-FFF2-40B4-BE49-F238E27FC236}">
                <a16:creationId xmlns:a16="http://schemas.microsoft.com/office/drawing/2014/main" id="{66155AAF-0D6B-9D6C-47CE-1614533F482E}"/>
              </a:ext>
            </a:extLst>
          </p:cNvPr>
          <p:cNvPicPr>
            <a:picLocks noGrp="1" noChangeAspect="1"/>
          </p:cNvPicPr>
          <p:nvPr>
            <p:ph idx="1"/>
          </p:nvPr>
        </p:nvPicPr>
        <p:blipFill>
          <a:blip r:embed="rId3"/>
          <a:stretch>
            <a:fillRect/>
          </a:stretch>
        </p:blipFill>
        <p:spPr>
          <a:xfrm>
            <a:off x="4692650" y="779337"/>
            <a:ext cx="3797935" cy="2905420"/>
          </a:xfrm>
          <a:prstGeom prst="rect">
            <a:avLst/>
          </a:prstGeom>
        </p:spPr>
      </p:pic>
    </p:spTree>
    <p:extLst>
      <p:ext uri="{BB962C8B-B14F-4D97-AF65-F5344CB8AC3E}">
        <p14:creationId xmlns:p14="http://schemas.microsoft.com/office/powerpoint/2010/main" val="3292742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59EC5970-029E-EB4C-A682-A5956ABCF23A}"/>
              </a:ext>
            </a:extLst>
          </p:cNvPr>
          <p:cNvPicPr>
            <a:picLocks noChangeAspect="1"/>
          </p:cNvPicPr>
          <p:nvPr/>
        </p:nvPicPr>
        <p:blipFill rotWithShape="1">
          <a:blip r:embed="rId2"/>
          <a:srcRect l="10336" r="15664"/>
          <a:stretch/>
        </p:blipFill>
        <p:spPr>
          <a:xfrm>
            <a:off x="20" y="10"/>
            <a:ext cx="9143980" cy="6857990"/>
          </a:xfrm>
          <a:prstGeom prst="rect">
            <a:avLst/>
          </a:prstGeom>
        </p:spPr>
      </p:pic>
      <p:sp>
        <p:nvSpPr>
          <p:cNvPr id="14" name="Rectangle 13">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3355" y="243840"/>
            <a:ext cx="879348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3F7A65C-E149-D0F5-3EC1-7F9A1BE354FE}"/>
              </a:ext>
            </a:extLst>
          </p:cNvPr>
          <p:cNvSpPr>
            <a:spLocks noGrp="1"/>
          </p:cNvSpPr>
          <p:nvPr>
            <p:ph type="title"/>
          </p:nvPr>
        </p:nvSpPr>
        <p:spPr>
          <a:xfrm>
            <a:off x="857250" y="609600"/>
            <a:ext cx="7406640" cy="1356360"/>
          </a:xfrm>
        </p:spPr>
        <p:txBody>
          <a:bodyPr>
            <a:normAutofit/>
          </a:bodyPr>
          <a:lstStyle/>
          <a:p>
            <a:r>
              <a:rPr lang="en-US" u="sng">
                <a:solidFill>
                  <a:schemeClr val="bg1"/>
                </a:solidFill>
              </a:rPr>
              <a:t>RESULT</a:t>
            </a:r>
          </a:p>
        </p:txBody>
      </p:sp>
      <p:sp>
        <p:nvSpPr>
          <p:cNvPr id="3" name="Content Placeholder 2">
            <a:extLst>
              <a:ext uri="{FF2B5EF4-FFF2-40B4-BE49-F238E27FC236}">
                <a16:creationId xmlns:a16="http://schemas.microsoft.com/office/drawing/2014/main" id="{B86B723D-EC63-15AC-26C9-AFA0B94CA89D}"/>
              </a:ext>
            </a:extLst>
          </p:cNvPr>
          <p:cNvSpPr>
            <a:spLocks noGrp="1"/>
          </p:cNvSpPr>
          <p:nvPr>
            <p:ph idx="1"/>
          </p:nvPr>
        </p:nvSpPr>
        <p:spPr>
          <a:xfrm>
            <a:off x="857250" y="2057400"/>
            <a:ext cx="7404653" cy="3603848"/>
          </a:xfrm>
        </p:spPr>
        <p:txBody>
          <a:bodyPr vert="horz" lIns="91440" tIns="45720" rIns="91440" bIns="45720" rtlCol="0">
            <a:normAutofit/>
          </a:bodyPr>
          <a:lstStyle/>
          <a:p>
            <a:r>
              <a:rPr lang="en-US" sz="2400" dirty="0">
                <a:solidFill>
                  <a:schemeClr val="bg1"/>
                </a:solidFill>
              </a:rPr>
              <a:t>Gujarat titans Won Most games in IPL that is the reason they won the cup of IPL 2022.</a:t>
            </a:r>
          </a:p>
          <a:p>
            <a:r>
              <a:rPr lang="en-US" sz="2400" dirty="0">
                <a:solidFill>
                  <a:schemeClr val="bg1"/>
                </a:solidFill>
              </a:rPr>
              <a:t>The team which lost number of tosses had 2% extra chance of winning the game.</a:t>
            </a:r>
          </a:p>
          <a:p>
            <a:r>
              <a:rPr lang="en-US" sz="2400" dirty="0">
                <a:solidFill>
                  <a:schemeClr val="bg1"/>
                </a:solidFill>
              </a:rPr>
              <a:t>In IPL 2022 the maximum margin of winning a game was 91 runs which was won by Chennai Super Kings and the minimum margin of winning a game was by 2 runs which was won by Lucknow Super Giants.</a:t>
            </a:r>
          </a:p>
        </p:txBody>
      </p:sp>
    </p:spTree>
    <p:extLst>
      <p:ext uri="{BB962C8B-B14F-4D97-AF65-F5344CB8AC3E}">
        <p14:creationId xmlns:p14="http://schemas.microsoft.com/office/powerpoint/2010/main" val="4026201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01500C-A1A5-4375-A2D5-17B9940C8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8E1F8CE-D0B9-46E1-9994-B0EB7F220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FE75F6-135B-280F-1E78-6FFBB2B09034}"/>
              </a:ext>
            </a:extLst>
          </p:cNvPr>
          <p:cNvSpPr>
            <a:spLocks noGrp="1"/>
          </p:cNvSpPr>
          <p:nvPr>
            <p:ph type="title"/>
          </p:nvPr>
        </p:nvSpPr>
        <p:spPr>
          <a:xfrm>
            <a:off x="857250" y="609600"/>
            <a:ext cx="7406640" cy="135636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373F1AF-A340-EEF5-09A0-07FAB68FEC58}"/>
              </a:ext>
            </a:extLst>
          </p:cNvPr>
          <p:cNvSpPr>
            <a:spLocks noGrp="1"/>
          </p:cNvSpPr>
          <p:nvPr>
            <p:ph idx="1"/>
          </p:nvPr>
        </p:nvSpPr>
        <p:spPr>
          <a:xfrm>
            <a:off x="857250" y="2057400"/>
            <a:ext cx="7404653" cy="4038600"/>
          </a:xfrm>
        </p:spPr>
        <p:txBody>
          <a:bodyPr vert="horz" lIns="91440" tIns="45720" rIns="91440" bIns="45720" rtlCol="0" anchor="t">
            <a:normAutofit/>
          </a:bodyPr>
          <a:lstStyle/>
          <a:p>
            <a:r>
              <a:rPr lang="en-US" dirty="0">
                <a:solidFill>
                  <a:schemeClr val="bg1"/>
                </a:solidFill>
                <a:highlight>
                  <a:srgbClr val="FFFF00"/>
                </a:highlight>
              </a:rPr>
              <a:t>Taking all the factors in account we found likely </a:t>
            </a:r>
            <a:r>
              <a:rPr lang="en-US" dirty="0" err="1">
                <a:solidFill>
                  <a:schemeClr val="bg1"/>
                </a:solidFill>
                <a:highlight>
                  <a:srgbClr val="FFFF00"/>
                </a:highlight>
              </a:rPr>
              <a:t>correlationship</a:t>
            </a:r>
            <a:r>
              <a:rPr lang="en-US" dirty="0">
                <a:solidFill>
                  <a:schemeClr val="bg1"/>
                </a:solidFill>
                <a:highlight>
                  <a:srgbClr val="FFFF00"/>
                </a:highlight>
              </a:rPr>
              <a:t> between batsman run and total run. As the batsman run increases the team total increases as we can see in the heatmap. All this are just a fraction of data analysis performed on this data set there are even more thing we can learn from the past. Hence, we can only Imagine how all this data analysis done on these data sets could be used by the Team management and the Event Organizers to work their shortcomings and work more efficiently.</a:t>
            </a:r>
          </a:p>
          <a:p>
            <a:endParaRPr lang="en-US" dirty="0"/>
          </a:p>
        </p:txBody>
      </p:sp>
    </p:spTree>
    <p:extLst>
      <p:ext uri="{BB962C8B-B14F-4D97-AF65-F5344CB8AC3E}">
        <p14:creationId xmlns:p14="http://schemas.microsoft.com/office/powerpoint/2010/main" val="13862700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EAF-775F-2C3B-F455-1A8A30E7AB4F}"/>
              </a:ext>
            </a:extLst>
          </p:cNvPr>
          <p:cNvSpPr>
            <a:spLocks noGrp="1"/>
          </p:cNvSpPr>
          <p:nvPr>
            <p:ph type="title"/>
          </p:nvPr>
        </p:nvSpPr>
        <p:spPr>
          <a:xfrm>
            <a:off x="2596746" y="599376"/>
            <a:ext cx="5186121" cy="649288"/>
          </a:xfrm>
        </p:spPr>
        <p:txBody>
          <a:bodyPr>
            <a:normAutofit/>
          </a:bodyPr>
          <a:lstStyle/>
          <a:p>
            <a:r>
              <a:rPr lang="en-US" b="1" dirty="0">
                <a:cs typeface="Arial"/>
              </a:rPr>
              <a:t>Problem statement</a:t>
            </a:r>
            <a:endParaRPr lang="en-US" b="1" dirty="0"/>
          </a:p>
        </p:txBody>
      </p:sp>
      <p:pic>
        <p:nvPicPr>
          <p:cNvPr id="4" name="Picture 4">
            <a:extLst>
              <a:ext uri="{FF2B5EF4-FFF2-40B4-BE49-F238E27FC236}">
                <a16:creationId xmlns:a16="http://schemas.microsoft.com/office/drawing/2014/main" id="{AAB991B0-9C5B-4AF6-C23E-1AD125E9901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41930" y="511027"/>
            <a:ext cx="1711272" cy="1126211"/>
          </a:xfrm>
        </p:spPr>
      </p:pic>
      <p:sp>
        <p:nvSpPr>
          <p:cNvPr id="5" name="TextBox 4">
            <a:extLst>
              <a:ext uri="{FF2B5EF4-FFF2-40B4-BE49-F238E27FC236}">
                <a16:creationId xmlns:a16="http://schemas.microsoft.com/office/drawing/2014/main" id="{25FD4776-4508-5B60-DECC-965ED85224C7}"/>
              </a:ext>
            </a:extLst>
          </p:cNvPr>
          <p:cNvSpPr txBox="1"/>
          <p:nvPr/>
        </p:nvSpPr>
        <p:spPr>
          <a:xfrm>
            <a:off x="2411413" y="6034088"/>
            <a:ext cx="5905500" cy="317500"/>
          </a:xfrm>
          <a:prstGeom prst="rect">
            <a:avLst/>
          </a:prstGeom>
        </p:spPr>
        <p:txBody>
          <a:bodyPr lIns="91440" tIns="45720" rIns="91440" bIns="45720" anchor="t">
            <a:normAutofit fontScale="92500" lnSpcReduction="20000"/>
          </a:bodyPr>
          <a:lstStyle/>
          <a:p>
            <a:endParaRPr lang="en-US" dirty="0">
              <a:cs typeface="Arial"/>
            </a:endParaRPr>
          </a:p>
        </p:txBody>
      </p:sp>
      <p:sp>
        <p:nvSpPr>
          <p:cNvPr id="9" name="TextBox 8">
            <a:extLst>
              <a:ext uri="{FF2B5EF4-FFF2-40B4-BE49-F238E27FC236}">
                <a16:creationId xmlns:a16="http://schemas.microsoft.com/office/drawing/2014/main" id="{23B4B201-A425-1CD6-2B28-2167AC245A4E}"/>
              </a:ext>
            </a:extLst>
          </p:cNvPr>
          <p:cNvSpPr txBox="1"/>
          <p:nvPr/>
        </p:nvSpPr>
        <p:spPr>
          <a:xfrm>
            <a:off x="315779" y="2309248"/>
            <a:ext cx="505325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a:cs typeface="Arial"/>
              </a:rPr>
              <a:t>We ran an inferential statistical analysis on two separate datasets to see what characteristics may influence a team's ability to win. The parameters we selected to examine are as follows: win rate, number of games played, pre-game coin toss result. We were also interested about other criteria, such as the individual statistics. </a:t>
            </a:r>
            <a:endParaRPr lang="en-US" sz="2400" dirty="0">
              <a:cs typeface="Arial" charset="0"/>
            </a:endParaRPr>
          </a:p>
        </p:txBody>
      </p:sp>
      <p:pic>
        <p:nvPicPr>
          <p:cNvPr id="10" name="Picture 10" descr="Chart, pie chart&#10;&#10;Description automatically generated">
            <a:extLst>
              <a:ext uri="{FF2B5EF4-FFF2-40B4-BE49-F238E27FC236}">
                <a16:creationId xmlns:a16="http://schemas.microsoft.com/office/drawing/2014/main" id="{8A5703CA-AFF0-1341-EF1B-E20CF6D7001B}"/>
              </a:ext>
            </a:extLst>
          </p:cNvPr>
          <p:cNvPicPr>
            <a:picLocks noChangeAspect="1"/>
          </p:cNvPicPr>
          <p:nvPr/>
        </p:nvPicPr>
        <p:blipFill>
          <a:blip r:embed="rId4"/>
          <a:stretch>
            <a:fillRect/>
          </a:stretch>
        </p:blipFill>
        <p:spPr>
          <a:xfrm>
            <a:off x="5757621" y="2220132"/>
            <a:ext cx="2743200" cy="3657600"/>
          </a:xfrm>
          <a:prstGeom prst="rect">
            <a:avLst/>
          </a:prstGeom>
        </p:spPr>
      </p:pic>
    </p:spTree>
    <p:extLst>
      <p:ext uri="{BB962C8B-B14F-4D97-AF65-F5344CB8AC3E}">
        <p14:creationId xmlns:p14="http://schemas.microsoft.com/office/powerpoint/2010/main" val="156403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2F3D-B6CB-4805-4D6B-041BCA5E1A82}"/>
              </a:ext>
            </a:extLst>
          </p:cNvPr>
          <p:cNvSpPr>
            <a:spLocks noGrp="1"/>
          </p:cNvSpPr>
          <p:nvPr>
            <p:ph type="title"/>
          </p:nvPr>
        </p:nvSpPr>
        <p:spPr>
          <a:xfrm>
            <a:off x="530298" y="609600"/>
            <a:ext cx="5245435" cy="1356360"/>
          </a:xfrm>
        </p:spPr>
        <p:txBody>
          <a:bodyPr vert="horz" lIns="91440" tIns="45720" rIns="91440" bIns="45720" rtlCol="0" anchor="ctr">
            <a:normAutofit/>
          </a:bodyPr>
          <a:lstStyle/>
          <a:p>
            <a:pPr defTabSz="914400"/>
            <a:r>
              <a:rPr lang="en-US" sz="2400" cap="all"/>
              <a:t>DATA VISUALIZATION LIBRARIES  </a:t>
            </a:r>
            <a:br>
              <a:rPr lang="en-US" sz="2400" cap="all"/>
            </a:br>
            <a:r>
              <a:rPr lang="en-US" sz="2400" cap="all"/>
              <a:t>AND DATA SETS</a:t>
            </a:r>
            <a:endParaRPr lang="en-US" sz="2400"/>
          </a:p>
          <a:p>
            <a:pPr defTabSz="914400"/>
            <a:endParaRPr lang="en-US" sz="2400"/>
          </a:p>
        </p:txBody>
      </p:sp>
      <p:sp>
        <p:nvSpPr>
          <p:cNvPr id="3" name="Content Placeholder 2">
            <a:extLst>
              <a:ext uri="{FF2B5EF4-FFF2-40B4-BE49-F238E27FC236}">
                <a16:creationId xmlns:a16="http://schemas.microsoft.com/office/drawing/2014/main" id="{63A264FA-FE78-31AE-AAA6-2121A21F77BA}"/>
              </a:ext>
            </a:extLst>
          </p:cNvPr>
          <p:cNvSpPr>
            <a:spLocks noGrp="1"/>
          </p:cNvSpPr>
          <p:nvPr>
            <p:ph sz="half" idx="2"/>
          </p:nvPr>
        </p:nvSpPr>
        <p:spPr>
          <a:xfrm>
            <a:off x="530298" y="2057400"/>
            <a:ext cx="5245435" cy="4038600"/>
          </a:xfrm>
        </p:spPr>
        <p:txBody>
          <a:bodyPr vert="horz" lIns="91440" tIns="45720" rIns="91440" bIns="45720" rtlCol="0" anchor="t">
            <a:normAutofit/>
          </a:bodyPr>
          <a:lstStyle/>
          <a:p>
            <a:pPr indent="-182880" defTabSz="914400"/>
            <a:r>
              <a:rPr lang="en-US" sz="2400" cap="all" dirty="0">
                <a:solidFill>
                  <a:schemeClr val="tx1"/>
                </a:solidFill>
              </a:rPr>
              <a:t>This  Python  notebook analyzes  IPL matches of 2022 using Python tools like pandas, </a:t>
            </a:r>
            <a:r>
              <a:rPr lang="en-US" sz="2400" cap="all" dirty="0" err="1">
                <a:solidFill>
                  <a:schemeClr val="tx1"/>
                </a:solidFill>
              </a:rPr>
              <a:t>numpy</a:t>
            </a:r>
            <a:r>
              <a:rPr lang="en-US" sz="2400" cap="all" dirty="0">
                <a:solidFill>
                  <a:schemeClr val="tx1"/>
                </a:solidFill>
              </a:rPr>
              <a:t>, matplotlib, seaborn, </a:t>
            </a:r>
            <a:r>
              <a:rPr lang="en-US" sz="2400" cap="all" dirty="0" err="1">
                <a:solidFill>
                  <a:schemeClr val="tx1"/>
                </a:solidFill>
              </a:rPr>
              <a:t>plotly.express</a:t>
            </a:r>
            <a:r>
              <a:rPr lang="en-US" sz="2400" cap="all" dirty="0">
                <a:solidFill>
                  <a:schemeClr val="tx1"/>
                </a:solidFill>
              </a:rPr>
              <a:t> and Statistics. We employ two databases in this notebook: IPL Matches of2022 and IPL Ball-to-Ball Data of 2022. </a:t>
            </a:r>
            <a:endParaRPr lang="en-US" sz="2400" dirty="0">
              <a:solidFill>
                <a:schemeClr val="tx1"/>
              </a:solidFill>
            </a:endParaRPr>
          </a:p>
        </p:txBody>
      </p:sp>
      <p:pic>
        <p:nvPicPr>
          <p:cNvPr id="4" name="Picture 8" descr="Logo&#10;&#10;Description automatically generated">
            <a:extLst>
              <a:ext uri="{FF2B5EF4-FFF2-40B4-BE49-F238E27FC236}">
                <a16:creationId xmlns:a16="http://schemas.microsoft.com/office/drawing/2014/main" id="{519E3A59-A427-5B8E-1F0B-B60E16B73B8C}"/>
              </a:ext>
            </a:extLst>
          </p:cNvPr>
          <p:cNvPicPr>
            <a:picLocks noChangeAspect="1"/>
          </p:cNvPicPr>
          <p:nvPr/>
        </p:nvPicPr>
        <p:blipFill>
          <a:blip r:embed="rId2"/>
          <a:stretch>
            <a:fillRect/>
          </a:stretch>
        </p:blipFill>
        <p:spPr>
          <a:xfrm>
            <a:off x="6139207" y="2828362"/>
            <a:ext cx="2351561" cy="1199295"/>
          </a:xfrm>
          <a:prstGeom prst="rect">
            <a:avLst/>
          </a:prstGeom>
          <a:noFill/>
        </p:spPr>
      </p:pic>
    </p:spTree>
    <p:extLst>
      <p:ext uri="{BB962C8B-B14F-4D97-AF65-F5344CB8AC3E}">
        <p14:creationId xmlns:p14="http://schemas.microsoft.com/office/powerpoint/2010/main" val="7820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FDB42865-2834-A31A-503C-77424E815BA4}"/>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l="11000" r="-2" b="-2"/>
          <a:stretch/>
        </p:blipFill>
        <p:spPr>
          <a:xfrm>
            <a:off x="20" y="3809"/>
            <a:ext cx="9143980" cy="6858000"/>
          </a:xfrm>
          <a:prstGeom prst="rect">
            <a:avLst/>
          </a:prstGeom>
        </p:spPr>
      </p:pic>
      <p:sp>
        <p:nvSpPr>
          <p:cNvPr id="8" name="Title 1">
            <a:extLst>
              <a:ext uri="{FF2B5EF4-FFF2-40B4-BE49-F238E27FC236}">
                <a16:creationId xmlns:a16="http://schemas.microsoft.com/office/drawing/2014/main" id="{A0B9DB5D-B160-E9B2-F07A-9C6969C96E89}"/>
              </a:ext>
            </a:extLst>
          </p:cNvPr>
          <p:cNvSpPr>
            <a:spLocks noGrp="1"/>
          </p:cNvSpPr>
          <p:nvPr>
            <p:ph type="ctrTitle"/>
          </p:nvPr>
        </p:nvSpPr>
        <p:spPr>
          <a:xfrm>
            <a:off x="784053" y="1366698"/>
            <a:ext cx="7475220" cy="2926080"/>
          </a:xfrm>
        </p:spPr>
        <p:txBody>
          <a:bodyPr>
            <a:normAutofit/>
          </a:bodyPr>
          <a:lstStyle/>
          <a:p>
            <a:r>
              <a:rPr lang="en-US" sz="4200" cap="all">
                <a:ea typeface="+mj-lt"/>
                <a:cs typeface="+mj-lt"/>
              </a:rPr>
              <a:t>EXPLORATORY DATA ANALYSIS (EDA)</a:t>
            </a:r>
            <a:br>
              <a:rPr lang="en-US" sz="4200" cap="all">
                <a:ea typeface="+mj-lt"/>
                <a:cs typeface="+mj-lt"/>
              </a:rPr>
            </a:br>
            <a:r>
              <a:rPr lang="en-US" sz="4200" cap="all">
                <a:ea typeface="+mj-lt"/>
                <a:cs typeface="+mj-lt"/>
              </a:rPr>
              <a:t>ALONG WITH THEIR RESPECTIVE VISUALIZATION </a:t>
            </a:r>
          </a:p>
          <a:p>
            <a:endParaRPr lang="en-US" sz="4200" cap="all">
              <a:cs typeface="Arial"/>
            </a:endParaRPr>
          </a:p>
        </p:txBody>
      </p:sp>
      <p:sp>
        <p:nvSpPr>
          <p:cNvPr id="10" name="Subtitle 2">
            <a:extLst>
              <a:ext uri="{FF2B5EF4-FFF2-40B4-BE49-F238E27FC236}">
                <a16:creationId xmlns:a16="http://schemas.microsoft.com/office/drawing/2014/main" id="{6951539C-063C-9E2D-79EA-E0970BA2E419}"/>
              </a:ext>
            </a:extLst>
          </p:cNvPr>
          <p:cNvSpPr>
            <a:spLocks noGrp="1"/>
          </p:cNvSpPr>
          <p:nvPr>
            <p:ph type="subTitle" idx="1"/>
          </p:nvPr>
        </p:nvSpPr>
        <p:spPr/>
        <p:txBody>
          <a:bodyPr>
            <a:normAutofit/>
          </a:bodyPr>
          <a:lstStyle/>
          <a:p>
            <a:r>
              <a:rPr lang="en-US" b="0" dirty="0">
                <a:ea typeface="+mn-lt"/>
                <a:cs typeface="+mn-lt"/>
              </a:rPr>
              <a:t>. </a:t>
            </a:r>
            <a:endParaRPr lang="en-US"/>
          </a:p>
        </p:txBody>
      </p:sp>
    </p:spTree>
    <p:extLst>
      <p:ext uri="{BB962C8B-B14F-4D97-AF65-F5344CB8AC3E}">
        <p14:creationId xmlns:p14="http://schemas.microsoft.com/office/powerpoint/2010/main" val="160274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00"/>
                                        <p:tgtEl>
                                          <p:spTgt spid="10">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18B2-4EC0-21AC-2496-348077AC6795}"/>
              </a:ext>
            </a:extLst>
          </p:cNvPr>
          <p:cNvSpPr>
            <a:spLocks noGrp="1"/>
          </p:cNvSpPr>
          <p:nvPr>
            <p:ph type="title"/>
          </p:nvPr>
        </p:nvSpPr>
        <p:spPr/>
        <p:txBody>
          <a:bodyPr>
            <a:normAutofit/>
          </a:bodyPr>
          <a:lstStyle/>
          <a:p>
            <a:r>
              <a:rPr lang="en-US" sz="2800" b="1" i="0" dirty="0">
                <a:solidFill>
                  <a:srgbClr val="92D050"/>
                </a:solidFill>
                <a:effectLst/>
                <a:latin typeface="Roboto" panose="02000000000000000000" pitchFamily="2" charset="0"/>
              </a:rPr>
              <a:t>Mounting Drive with </a:t>
            </a:r>
            <a:r>
              <a:rPr lang="en-US" sz="2800" b="1" i="0" dirty="0" err="1">
                <a:solidFill>
                  <a:srgbClr val="92D050"/>
                </a:solidFill>
                <a:effectLst/>
                <a:latin typeface="Roboto" panose="02000000000000000000" pitchFamily="2" charset="0"/>
              </a:rPr>
              <a:t>Colab</a:t>
            </a:r>
            <a:br>
              <a:rPr lang="en-IN" sz="2800" b="1" dirty="0">
                <a:solidFill>
                  <a:srgbClr val="92D050"/>
                </a:solidFill>
              </a:rPr>
            </a:br>
            <a:r>
              <a:rPr lang="en-IN" sz="2800" b="1" dirty="0">
                <a:solidFill>
                  <a:srgbClr val="92D050"/>
                </a:solidFill>
              </a:rPr>
              <a:t>Reading dataset from CSV file    </a:t>
            </a:r>
            <a:br>
              <a:rPr lang="en-IN" sz="2800" b="1" dirty="0">
                <a:solidFill>
                  <a:srgbClr val="92D050"/>
                </a:solidFill>
              </a:rPr>
            </a:br>
            <a:r>
              <a:rPr lang="en-IN" sz="2800" b="1" dirty="0">
                <a:solidFill>
                  <a:srgbClr val="92D050"/>
                </a:solidFill>
              </a:rPr>
              <a:t>Importing Library </a:t>
            </a:r>
            <a:endParaRPr lang="en-US" sz="2800" b="1" dirty="0">
              <a:solidFill>
                <a:srgbClr val="92D050"/>
              </a:solidFill>
            </a:endParaRPr>
          </a:p>
        </p:txBody>
      </p:sp>
      <p:pic>
        <p:nvPicPr>
          <p:cNvPr id="5" name="Content Placeholder 4">
            <a:extLst>
              <a:ext uri="{FF2B5EF4-FFF2-40B4-BE49-F238E27FC236}">
                <a16:creationId xmlns:a16="http://schemas.microsoft.com/office/drawing/2014/main" id="{19D92B10-C5AD-695A-7225-D3437BF8593B}"/>
              </a:ext>
            </a:extLst>
          </p:cNvPr>
          <p:cNvPicPr>
            <a:picLocks noGrp="1" noChangeAspect="1"/>
          </p:cNvPicPr>
          <p:nvPr>
            <p:ph idx="1"/>
          </p:nvPr>
        </p:nvPicPr>
        <p:blipFill>
          <a:blip r:embed="rId2"/>
          <a:stretch>
            <a:fillRect/>
          </a:stretch>
        </p:blipFill>
        <p:spPr>
          <a:xfrm>
            <a:off x="538800" y="2060848"/>
            <a:ext cx="7724338" cy="1661975"/>
          </a:xfrm>
        </p:spPr>
      </p:pic>
      <p:pic>
        <p:nvPicPr>
          <p:cNvPr id="10" name="Picture 9">
            <a:extLst>
              <a:ext uri="{FF2B5EF4-FFF2-40B4-BE49-F238E27FC236}">
                <a16:creationId xmlns:a16="http://schemas.microsoft.com/office/drawing/2014/main" id="{5CCE552E-04EA-E5A9-63AD-E61EB3C2BC82}"/>
              </a:ext>
            </a:extLst>
          </p:cNvPr>
          <p:cNvPicPr>
            <a:picLocks noChangeAspect="1"/>
          </p:cNvPicPr>
          <p:nvPr/>
        </p:nvPicPr>
        <p:blipFill>
          <a:blip r:embed="rId3"/>
          <a:stretch>
            <a:fillRect/>
          </a:stretch>
        </p:blipFill>
        <p:spPr>
          <a:xfrm>
            <a:off x="538801" y="5003555"/>
            <a:ext cx="7849624" cy="1156922"/>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15582AB4-DD51-F514-497E-593686D53EB3}"/>
              </a:ext>
            </a:extLst>
          </p:cNvPr>
          <p:cNvPicPr>
            <a:picLocks noChangeAspect="1"/>
          </p:cNvPicPr>
          <p:nvPr/>
        </p:nvPicPr>
        <p:blipFill>
          <a:blip r:embed="rId4"/>
          <a:stretch>
            <a:fillRect/>
          </a:stretch>
        </p:blipFill>
        <p:spPr>
          <a:xfrm>
            <a:off x="536629" y="3686290"/>
            <a:ext cx="3256580" cy="1354901"/>
          </a:xfrm>
          <a:prstGeom prst="rect">
            <a:avLst/>
          </a:prstGeom>
        </p:spPr>
      </p:pic>
    </p:spTree>
    <p:extLst>
      <p:ext uri="{BB962C8B-B14F-4D97-AF65-F5344CB8AC3E}">
        <p14:creationId xmlns:p14="http://schemas.microsoft.com/office/powerpoint/2010/main" val="304047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4163-C6B9-26DC-2443-D58F3426A3DC}"/>
              </a:ext>
            </a:extLst>
          </p:cNvPr>
          <p:cNvSpPr>
            <a:spLocks noGrp="1"/>
          </p:cNvSpPr>
          <p:nvPr>
            <p:ph type="title"/>
          </p:nvPr>
        </p:nvSpPr>
        <p:spPr>
          <a:xfrm>
            <a:off x="1515928" y="193083"/>
            <a:ext cx="6253954" cy="494267"/>
          </a:xfrm>
        </p:spPr>
        <p:txBody>
          <a:bodyPr>
            <a:normAutofit/>
          </a:bodyPr>
          <a:lstStyle/>
          <a:p>
            <a:r>
              <a:rPr lang="en-US" sz="2800" b="1" cap="all" dirty="0">
                <a:ea typeface="+mj-lt"/>
                <a:cs typeface="+mj-lt"/>
              </a:rPr>
              <a:t>Understanding the Dataset</a:t>
            </a:r>
            <a:endParaRPr lang="en-US" sz="2800" cap="all" dirty="0"/>
          </a:p>
        </p:txBody>
      </p:sp>
      <p:pic>
        <p:nvPicPr>
          <p:cNvPr id="4" name="Picture 4" descr="Table&#10;&#10;Description automatically generated">
            <a:extLst>
              <a:ext uri="{FF2B5EF4-FFF2-40B4-BE49-F238E27FC236}">
                <a16:creationId xmlns:a16="http://schemas.microsoft.com/office/drawing/2014/main" id="{5A9239F7-7890-004D-F060-1D7D3F09B570}"/>
              </a:ext>
            </a:extLst>
          </p:cNvPr>
          <p:cNvPicPr>
            <a:picLocks noGrp="1" noChangeAspect="1"/>
          </p:cNvPicPr>
          <p:nvPr>
            <p:ph idx="1"/>
          </p:nvPr>
        </p:nvPicPr>
        <p:blipFill>
          <a:blip r:embed="rId2"/>
          <a:stretch>
            <a:fillRect/>
          </a:stretch>
        </p:blipFill>
        <p:spPr>
          <a:xfrm>
            <a:off x="547283" y="2106812"/>
            <a:ext cx="8053644" cy="1256634"/>
          </a:xfrm>
        </p:spPr>
      </p:pic>
      <p:pic>
        <p:nvPicPr>
          <p:cNvPr id="5" name="Picture 5" descr="Table&#10;&#10;Description automatically generated">
            <a:extLst>
              <a:ext uri="{FF2B5EF4-FFF2-40B4-BE49-F238E27FC236}">
                <a16:creationId xmlns:a16="http://schemas.microsoft.com/office/drawing/2014/main" id="{8C4306BC-5D16-5DE0-3810-6B4D94DE8388}"/>
              </a:ext>
            </a:extLst>
          </p:cNvPr>
          <p:cNvPicPr>
            <a:picLocks noChangeAspect="1"/>
          </p:cNvPicPr>
          <p:nvPr/>
        </p:nvPicPr>
        <p:blipFill>
          <a:blip r:embed="rId3"/>
          <a:stretch>
            <a:fillRect/>
          </a:stretch>
        </p:blipFill>
        <p:spPr>
          <a:xfrm>
            <a:off x="788476" y="4250862"/>
            <a:ext cx="7092411" cy="2250224"/>
          </a:xfrm>
          <a:prstGeom prst="rect">
            <a:avLst/>
          </a:prstGeom>
        </p:spPr>
      </p:pic>
      <p:sp>
        <p:nvSpPr>
          <p:cNvPr id="6" name="TextBox 5">
            <a:extLst>
              <a:ext uri="{FF2B5EF4-FFF2-40B4-BE49-F238E27FC236}">
                <a16:creationId xmlns:a16="http://schemas.microsoft.com/office/drawing/2014/main" id="{C218CA46-0295-9745-6D29-5855AB84393B}"/>
              </a:ext>
            </a:extLst>
          </p:cNvPr>
          <p:cNvSpPr txBox="1"/>
          <p:nvPr/>
        </p:nvSpPr>
        <p:spPr>
          <a:xfrm>
            <a:off x="387458" y="1392911"/>
            <a:ext cx="78963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orbel"/>
                <a:cs typeface="Arial"/>
              </a:rPr>
              <a:t>This function returns the first n rows for the ball by ball dataset based on position top</a:t>
            </a:r>
            <a:endParaRPr lang="en-US" dirty="0">
              <a:latin typeface="Corbel"/>
              <a:cs typeface="Arial" charset="0"/>
            </a:endParaRPr>
          </a:p>
          <a:p>
            <a:pPr marL="285750" indent="-285750">
              <a:buFont typeface="Arial"/>
              <a:buChar char="•"/>
            </a:pPr>
            <a:endParaRPr lang="en-US" dirty="0">
              <a:cs typeface="Arial" charset="0"/>
            </a:endParaRPr>
          </a:p>
        </p:txBody>
      </p:sp>
      <p:sp>
        <p:nvSpPr>
          <p:cNvPr id="7" name="TextBox 6">
            <a:extLst>
              <a:ext uri="{FF2B5EF4-FFF2-40B4-BE49-F238E27FC236}">
                <a16:creationId xmlns:a16="http://schemas.microsoft.com/office/drawing/2014/main" id="{25893109-7288-FAF4-778F-25854EA43007}"/>
              </a:ext>
            </a:extLst>
          </p:cNvPr>
          <p:cNvSpPr txBox="1"/>
          <p:nvPr/>
        </p:nvSpPr>
        <p:spPr>
          <a:xfrm>
            <a:off x="390361" y="3570421"/>
            <a:ext cx="82131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latin typeface="Corbel"/>
                <a:cs typeface="Arial"/>
              </a:rPr>
              <a:t>This function returns the first n rows for the IPL matches dataset based on position top</a:t>
            </a:r>
          </a:p>
          <a:p>
            <a:pPr marL="285750" indent="-285750">
              <a:buFont typeface="Arial,Sans-Serif"/>
              <a:buChar char="•"/>
            </a:pPr>
            <a:endParaRPr lang="en-US" dirty="0">
              <a:cs typeface="Arial" charset="0"/>
            </a:endParaRPr>
          </a:p>
          <a:p>
            <a:pPr marL="285750" indent="-285750" algn="l">
              <a:buFont typeface="Arial"/>
              <a:buChar char="•"/>
            </a:pPr>
            <a:endParaRPr lang="en-US" dirty="0">
              <a:cs typeface="Arial" charset="0"/>
            </a:endParaRPr>
          </a:p>
        </p:txBody>
      </p:sp>
    </p:spTree>
    <p:extLst>
      <p:ext uri="{BB962C8B-B14F-4D97-AF65-F5344CB8AC3E}">
        <p14:creationId xmlns:p14="http://schemas.microsoft.com/office/powerpoint/2010/main" val="63832613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TotalTime>
  <Words>1333</Words>
  <Application>Microsoft Office PowerPoint</Application>
  <PresentationFormat>On-screen Show (4:3)</PresentationFormat>
  <Paragraphs>101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Arial,Sans-Serif</vt:lpstr>
      <vt:lpstr>Corbel</vt:lpstr>
      <vt:lpstr>Roboto</vt:lpstr>
      <vt:lpstr>Tahoma</vt:lpstr>
      <vt:lpstr>Basis</vt:lpstr>
      <vt:lpstr>Data Analysis on Indian Premier League</vt:lpstr>
      <vt:lpstr>INTRODUCTION</vt:lpstr>
      <vt:lpstr>About cricket</vt:lpstr>
      <vt:lpstr>ABOUT INDIAN PREMIER LEAGUE (IPL)</vt:lpstr>
      <vt:lpstr>Problem statement</vt:lpstr>
      <vt:lpstr>DATA VISUALIZATION LIBRARIES   AND DATA SETS </vt:lpstr>
      <vt:lpstr>EXPLORATORY DATA ANALYSIS (EDA) ALONG WITH THEIR RESPECTIVE VISUALIZATION  </vt:lpstr>
      <vt:lpstr>Mounting Drive with Colab Reading dataset from CSV file     Importing Library </vt:lpstr>
      <vt:lpstr>Understanding the Dataset</vt:lpstr>
      <vt:lpstr>UNDERSTANDING THE DATASET </vt:lpstr>
      <vt:lpstr>Understanding the Dataset</vt:lpstr>
      <vt:lpstr>Understanding the Dataset </vt:lpstr>
      <vt:lpstr>Checking Null Values</vt:lpstr>
      <vt:lpstr>Team won by highest Margin</vt:lpstr>
      <vt:lpstr>Team won by Minimum Margin</vt:lpstr>
      <vt:lpstr>Count plot for winning team and Margin</vt:lpstr>
      <vt:lpstr>Checking for Outliers using Boxplot</vt:lpstr>
      <vt:lpstr>VISUALIZATION OF  DATASETS</vt:lpstr>
      <vt:lpstr>Histogram for Winning Team</vt:lpstr>
      <vt:lpstr>PowerPoint Presentation</vt:lpstr>
      <vt:lpstr>Winning matches of each team</vt:lpstr>
      <vt:lpstr>Most IPL Run By A Batsman</vt:lpstr>
      <vt:lpstr>TOSS DECISION IN WHICH TOSS WINNER  IS THE GAME WINNER </vt:lpstr>
      <vt:lpstr>Most Centuries by Player</vt:lpstr>
      <vt:lpstr>Merging Two Data set</vt:lpstr>
      <vt:lpstr>Match winning types</vt:lpstr>
      <vt:lpstr>Slicing of Data</vt:lpstr>
      <vt:lpstr>Upload data to Numerical Python (NumPy)</vt:lpstr>
      <vt:lpstr> UPLOAD DATA TO NUMERICAL PYTHON (NUMPY)  </vt:lpstr>
      <vt:lpstr>Use conditions and segregate the data based on the condition</vt:lpstr>
      <vt:lpstr>Matrix graph</vt:lpstr>
      <vt:lpstr>Extras run from statistics</vt:lpstr>
      <vt:lpstr>Average Run By Teams in Powerplay</vt:lpstr>
      <vt:lpstr>Pie chat of total run scored in this season by each team in percentage</vt:lpstr>
      <vt:lpstr>Functions for plot</vt:lpstr>
      <vt:lpstr>Visualization of  datasets</vt:lpstr>
      <vt:lpstr>VISUALIZATION OF  DATASETS </vt:lpstr>
      <vt:lpstr>Functions Used</vt:lpstr>
      <vt:lpstr>Total Number of Matches Played and won by each team</vt:lpstr>
      <vt:lpstr>Function</vt:lpstr>
      <vt:lpstr>Finding Null values using function</vt:lpstr>
      <vt:lpstr>RESULT</vt:lpstr>
      <vt:lpstr>Conclusion: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Omkar Shitole</cp:lastModifiedBy>
  <cp:revision>1737</cp:revision>
  <dcterms:created xsi:type="dcterms:W3CDTF">2006-06-13T14:03:21Z</dcterms:created>
  <dcterms:modified xsi:type="dcterms:W3CDTF">2022-11-09T23:58:15Z</dcterms:modified>
</cp:coreProperties>
</file>